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3" r:id="rId45"/>
  </p:sldIdLst>
  <p:sldSz cx="12192000" cy="6858000"/>
  <p:notesSz cx="6858000" cy="9144000"/>
  <p:embeddedFontLst>
    <p:embeddedFont>
      <p:font typeface="Gill Sans" panose="020B0600000101010101"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1" roundtripDataSignature="AMtx7mjQ8Is1S27gRTs/JRCCa1LmJe231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536"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61"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64"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 name="Google Shape;429;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 name="Google Shape;435;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4"/>
        <p:cNvGrpSpPr/>
        <p:nvPr/>
      </p:nvGrpSpPr>
      <p:grpSpPr>
        <a:xfrm>
          <a:off x="0" y="0"/>
          <a:ext cx="0" cy="0"/>
          <a:chOff x="0" y="0"/>
          <a:chExt cx="0" cy="0"/>
        </a:xfrm>
      </p:grpSpPr>
      <p:sp>
        <p:nvSpPr>
          <p:cNvPr id="15" name="Google Shape;15;p52"/>
          <p:cNvSpPr txBox="1">
            <a:spLocks noGrp="1"/>
          </p:cNvSpPr>
          <p:nvPr>
            <p:ph type="ctrTitle"/>
          </p:nvPr>
        </p:nvSpPr>
        <p:spPr>
          <a:xfrm>
            <a:off x="2417779" y="802298"/>
            <a:ext cx="8637073" cy="2541431"/>
          </a:xfrm>
          <a:prstGeom prst="rect">
            <a:avLst/>
          </a:prstGeom>
          <a:noFill/>
          <a:ln>
            <a:noFill/>
          </a:ln>
        </p:spPr>
        <p:txBody>
          <a:bodyPr spcFirstLastPara="1" wrap="square" lIns="91425" tIns="45700" rIns="91425" bIns="0" anchor="b" anchorCtr="0">
            <a:normAutofit/>
          </a:bodyPr>
          <a:lstStyle>
            <a:lvl1pPr lvl="0" algn="l">
              <a:lnSpc>
                <a:spcPct val="90000"/>
              </a:lnSpc>
              <a:spcBef>
                <a:spcPts val="0"/>
              </a:spcBef>
              <a:spcAft>
                <a:spcPts val="0"/>
              </a:spcAft>
              <a:buClr>
                <a:schemeClr val="dk1"/>
              </a:buClr>
              <a:buSzPts val="6600"/>
              <a:buFont typeface="Gill Sans"/>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2"/>
          <p:cNvSpPr txBox="1">
            <a:spLocks noGrp="1"/>
          </p:cNvSpPr>
          <p:nvPr>
            <p:ph type="subTitle" idx="1"/>
          </p:nvPr>
        </p:nvSpPr>
        <p:spPr>
          <a:xfrm>
            <a:off x="2417780" y="3531204"/>
            <a:ext cx="8637072" cy="977621"/>
          </a:xfrm>
          <a:prstGeom prst="rect">
            <a:avLst/>
          </a:prstGeom>
          <a:noFill/>
          <a:ln>
            <a:noFill/>
          </a:ln>
        </p:spPr>
        <p:txBody>
          <a:bodyPr spcFirstLastPara="1" wrap="square" lIns="91425" tIns="91425" rIns="91425" bIns="91425" anchor="t" anchorCtr="0">
            <a:normAutofit/>
          </a:bodyPr>
          <a:lstStyle>
            <a:lvl1pPr lvl="0" algn="l">
              <a:lnSpc>
                <a:spcPct val="120000"/>
              </a:lnSpc>
              <a:spcBef>
                <a:spcPts val="1000"/>
              </a:spcBef>
              <a:spcAft>
                <a:spcPts val="0"/>
              </a:spcAft>
              <a:buSzPts val="1800"/>
              <a:buNone/>
              <a:defRPr sz="1800" b="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17" name="Google Shape;17;p52"/>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2"/>
          <p:cNvSpPr txBox="1">
            <a:spLocks noGrp="1"/>
          </p:cNvSpPr>
          <p:nvPr>
            <p:ph type="ftr" idx="11"/>
          </p:nvPr>
        </p:nvSpPr>
        <p:spPr>
          <a:xfrm>
            <a:off x="2416500" y="329307"/>
            <a:ext cx="4973915"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2"/>
          <p:cNvSpPr txBox="1">
            <a:spLocks noGrp="1"/>
          </p:cNvSpPr>
          <p:nvPr>
            <p:ph type="sldNum" idx="12"/>
          </p:nvPr>
        </p:nvSpPr>
        <p:spPr>
          <a:xfrm>
            <a:off x="1437664"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0" name="Google Shape;20;p52"/>
          <p:cNvCxnSpPr/>
          <p:nvPr/>
        </p:nvCxnSpPr>
        <p:spPr>
          <a:xfrm>
            <a:off x="2417780" y="3528542"/>
            <a:ext cx="863707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4527910" y="-1060599"/>
            <a:ext cx="3450613" cy="960327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85" name="Google Shape;85;p61"/>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88" name="Google Shape;88;p61"/>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9"/>
        <p:cNvGrpSpPr/>
        <p:nvPr/>
      </p:nvGrpSpPr>
      <p:grpSpPr>
        <a:xfrm>
          <a:off x="0" y="0"/>
          <a:ext cx="0" cy="0"/>
          <a:chOff x="0" y="0"/>
          <a:chExt cx="0" cy="0"/>
        </a:xfrm>
      </p:grpSpPr>
      <p:sp>
        <p:nvSpPr>
          <p:cNvPr id="90" name="Google Shape;90;p62"/>
          <p:cNvSpPr txBox="1">
            <a:spLocks noGrp="1"/>
          </p:cNvSpPr>
          <p:nvPr>
            <p:ph type="title"/>
          </p:nvPr>
        </p:nvSpPr>
        <p:spPr>
          <a:xfrm rot="5400000">
            <a:off x="7917038" y="2321047"/>
            <a:ext cx="4659889" cy="161574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20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62"/>
          <p:cNvSpPr txBox="1">
            <a:spLocks noGrp="1"/>
          </p:cNvSpPr>
          <p:nvPr>
            <p:ph type="body" idx="1"/>
          </p:nvPr>
        </p:nvSpPr>
        <p:spPr>
          <a:xfrm rot="5400000">
            <a:off x="3029143" y="-785498"/>
            <a:ext cx="4659889" cy="782883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92" name="Google Shape;92;p62"/>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62"/>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62"/>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95" name="Google Shape;95;p62"/>
          <p:cNvCxnSpPr/>
          <p:nvPr/>
        </p:nvCxnSpPr>
        <p:spPr>
          <a:xfrm>
            <a:off x="9439111" y="798973"/>
            <a:ext cx="0" cy="4659889"/>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6"/>
        <p:cNvGrpSpPr/>
        <p:nvPr/>
      </p:nvGrpSpPr>
      <p:grpSpPr>
        <a:xfrm>
          <a:off x="0" y="0"/>
          <a:ext cx="0" cy="0"/>
          <a:chOff x="0" y="0"/>
          <a:chExt cx="0" cy="0"/>
        </a:xfrm>
      </p:grpSpPr>
      <p:sp>
        <p:nvSpPr>
          <p:cNvPr id="97" name="Google Shape;97;p63"/>
          <p:cNvSpPr txBox="1">
            <a:spLocks noGrp="1"/>
          </p:cNvSpPr>
          <p:nvPr>
            <p:ph type="ftr" idx="11"/>
          </p:nvPr>
        </p:nvSpPr>
        <p:spPr>
          <a:xfrm>
            <a:off x="1451579" y="329307"/>
            <a:ext cx="5938836" cy="309201"/>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63"/>
          <p:cNvSpPr txBox="1">
            <a:spLocks noGrp="1"/>
          </p:cNvSpPr>
          <p:nvPr>
            <p:ph type="dt" idx="10"/>
          </p:nvPr>
        </p:nvSpPr>
        <p:spPr>
          <a:xfrm>
            <a:off x="7554138" y="330370"/>
            <a:ext cx="3500715" cy="309201"/>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63"/>
          <p:cNvSpPr txBox="1">
            <a:spLocks noGrp="1"/>
          </p:cNvSpPr>
          <p:nvPr>
            <p:ph type="sldNum" idx="12"/>
          </p:nvPr>
        </p:nvSpPr>
        <p:spPr>
          <a:xfrm>
            <a:off x="480060" y="798973"/>
            <a:ext cx="811019" cy="503578"/>
          </a:xfrm>
          <a:prstGeom prst="rect">
            <a:avLst/>
          </a:prstGeom>
          <a:noFill/>
          <a:ln>
            <a:noFill/>
          </a:ln>
        </p:spPr>
        <p:txBody>
          <a:bodyPr spcFirstLastPara="1" wrap="square" lIns="0" tIns="0" rIns="0" bIns="0" anchor="t" anchorCtr="0">
            <a:noAutofit/>
          </a:bodyPr>
          <a:lstStyle>
            <a:lvl1pPr marL="38100" marR="0" lvl="0" indent="0" algn="r">
              <a:lnSpc>
                <a:spcPct val="117857"/>
              </a:lnSpc>
              <a:spcBef>
                <a:spcPts val="0"/>
              </a:spcBef>
              <a:buNone/>
              <a:defRPr sz="1400" b="0" i="0">
                <a:solidFill>
                  <a:srgbClr val="888888"/>
                </a:solidFill>
                <a:latin typeface="Arial"/>
                <a:ea typeface="Arial"/>
                <a:cs typeface="Arial"/>
                <a:sym typeface="Arial"/>
              </a:defRPr>
            </a:lvl1pPr>
            <a:lvl2pPr marL="38100" marR="0" lvl="1" indent="0" algn="r">
              <a:lnSpc>
                <a:spcPct val="117857"/>
              </a:lnSpc>
              <a:spcBef>
                <a:spcPts val="0"/>
              </a:spcBef>
              <a:buNone/>
              <a:defRPr sz="1400" b="0" i="0">
                <a:solidFill>
                  <a:srgbClr val="888888"/>
                </a:solidFill>
                <a:latin typeface="Arial"/>
                <a:ea typeface="Arial"/>
                <a:cs typeface="Arial"/>
                <a:sym typeface="Arial"/>
              </a:defRPr>
            </a:lvl2pPr>
            <a:lvl3pPr marL="38100" marR="0" lvl="2" indent="0" algn="r">
              <a:lnSpc>
                <a:spcPct val="117857"/>
              </a:lnSpc>
              <a:spcBef>
                <a:spcPts val="0"/>
              </a:spcBef>
              <a:buNone/>
              <a:defRPr sz="1400" b="0" i="0">
                <a:solidFill>
                  <a:srgbClr val="888888"/>
                </a:solidFill>
                <a:latin typeface="Arial"/>
                <a:ea typeface="Arial"/>
                <a:cs typeface="Arial"/>
                <a:sym typeface="Arial"/>
              </a:defRPr>
            </a:lvl3pPr>
            <a:lvl4pPr marL="38100" marR="0" lvl="3" indent="0" algn="r">
              <a:lnSpc>
                <a:spcPct val="117857"/>
              </a:lnSpc>
              <a:spcBef>
                <a:spcPts val="0"/>
              </a:spcBef>
              <a:buNone/>
              <a:defRPr sz="1400" b="0" i="0">
                <a:solidFill>
                  <a:srgbClr val="888888"/>
                </a:solidFill>
                <a:latin typeface="Arial"/>
                <a:ea typeface="Arial"/>
                <a:cs typeface="Arial"/>
                <a:sym typeface="Arial"/>
              </a:defRPr>
            </a:lvl4pPr>
            <a:lvl5pPr marL="38100" marR="0" lvl="4" indent="0" algn="r">
              <a:lnSpc>
                <a:spcPct val="117857"/>
              </a:lnSpc>
              <a:spcBef>
                <a:spcPts val="0"/>
              </a:spcBef>
              <a:buNone/>
              <a:defRPr sz="1400" b="0" i="0">
                <a:solidFill>
                  <a:srgbClr val="888888"/>
                </a:solidFill>
                <a:latin typeface="Arial"/>
                <a:ea typeface="Arial"/>
                <a:cs typeface="Arial"/>
                <a:sym typeface="Arial"/>
              </a:defRPr>
            </a:lvl5pPr>
            <a:lvl6pPr marL="38100" marR="0" lvl="5" indent="0" algn="r">
              <a:lnSpc>
                <a:spcPct val="117857"/>
              </a:lnSpc>
              <a:spcBef>
                <a:spcPts val="0"/>
              </a:spcBef>
              <a:buNone/>
              <a:defRPr sz="1400" b="0" i="0">
                <a:solidFill>
                  <a:srgbClr val="888888"/>
                </a:solidFill>
                <a:latin typeface="Arial"/>
                <a:ea typeface="Arial"/>
                <a:cs typeface="Arial"/>
                <a:sym typeface="Arial"/>
              </a:defRPr>
            </a:lvl6pPr>
            <a:lvl7pPr marL="38100" marR="0" lvl="6" indent="0" algn="r">
              <a:lnSpc>
                <a:spcPct val="117857"/>
              </a:lnSpc>
              <a:spcBef>
                <a:spcPts val="0"/>
              </a:spcBef>
              <a:buNone/>
              <a:defRPr sz="1400" b="0" i="0">
                <a:solidFill>
                  <a:srgbClr val="888888"/>
                </a:solidFill>
                <a:latin typeface="Arial"/>
                <a:ea typeface="Arial"/>
                <a:cs typeface="Arial"/>
                <a:sym typeface="Arial"/>
              </a:defRPr>
            </a:lvl7pPr>
            <a:lvl8pPr marL="38100" marR="0" lvl="7" indent="0" algn="r">
              <a:lnSpc>
                <a:spcPct val="117857"/>
              </a:lnSpc>
              <a:spcBef>
                <a:spcPts val="0"/>
              </a:spcBef>
              <a:buNone/>
              <a:defRPr sz="1400" b="0" i="0">
                <a:solidFill>
                  <a:srgbClr val="888888"/>
                </a:solidFill>
                <a:latin typeface="Arial"/>
                <a:ea typeface="Arial"/>
                <a:cs typeface="Arial"/>
                <a:sym typeface="Arial"/>
              </a:defRPr>
            </a:lvl8pPr>
            <a:lvl9pPr marL="38100" marR="0" lvl="8" indent="0" algn="r">
              <a:lnSpc>
                <a:spcPct val="117857"/>
              </a:lnSpc>
              <a:spcBef>
                <a:spcPts val="0"/>
              </a:spcBef>
              <a:buNone/>
              <a:defRPr sz="1400" b="0" i="0">
                <a:solidFill>
                  <a:srgbClr val="888888"/>
                </a:solidFill>
                <a:latin typeface="Arial"/>
                <a:ea typeface="Arial"/>
                <a:cs typeface="Arial"/>
                <a:sym typeface="Arial"/>
              </a:defRPr>
            </a:lvl9pPr>
          </a:lstStyle>
          <a:p>
            <a:pPr marL="3810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1"/>
        <p:cNvGrpSpPr/>
        <p:nvPr/>
      </p:nvGrpSpPr>
      <p:grpSpPr>
        <a:xfrm>
          <a:off x="0" y="0"/>
          <a:ext cx="0" cy="0"/>
          <a:chOff x="0" y="0"/>
          <a:chExt cx="0" cy="0"/>
        </a:xfrm>
      </p:grpSpPr>
      <p:sp>
        <p:nvSpPr>
          <p:cNvPr id="22" name="Google Shape;22;p53"/>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3"/>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24" name="Google Shape;24;p53"/>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3"/>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3"/>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7" name="Google Shape;27;p53"/>
          <p:cNvCxnSpPr/>
          <p:nvPr/>
        </p:nvCxnSpPr>
        <p:spPr>
          <a:xfrm>
            <a:off x="1453896" y="1434497"/>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28"/>
        <p:cNvGrpSpPr/>
        <p:nvPr/>
      </p:nvGrpSpPr>
      <p:grpSpPr>
        <a:xfrm>
          <a:off x="0" y="0"/>
          <a:ext cx="0" cy="0"/>
          <a:chOff x="0" y="0"/>
          <a:chExt cx="0" cy="0"/>
        </a:xfrm>
      </p:grpSpPr>
      <p:sp>
        <p:nvSpPr>
          <p:cNvPr id="29" name="Google Shape;29;p54"/>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4"/>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4"/>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4"/>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33" name="Google Shape;33;p54"/>
          <p:cNvCxnSpPr/>
          <p:nvPr/>
        </p:nvCxnSpPr>
        <p:spPr>
          <a:xfrm>
            <a:off x="1453896" y="1336090"/>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34"/>
        <p:cNvGrpSpPr/>
        <p:nvPr/>
      </p:nvGrpSpPr>
      <p:grpSpPr>
        <a:xfrm>
          <a:off x="0" y="0"/>
          <a:ext cx="0" cy="0"/>
          <a:chOff x="0" y="0"/>
          <a:chExt cx="0" cy="0"/>
        </a:xfrm>
      </p:grpSpPr>
      <p:sp>
        <p:nvSpPr>
          <p:cNvPr id="35" name="Google Shape;35;p55"/>
          <p:cNvSpPr txBox="1">
            <a:spLocks noGrp="1"/>
          </p:cNvSpPr>
          <p:nvPr>
            <p:ph type="title"/>
          </p:nvPr>
        </p:nvSpPr>
        <p:spPr>
          <a:xfrm>
            <a:off x="1454239" y="1756130"/>
            <a:ext cx="8643154" cy="18879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5"/>
          <p:cNvSpPr txBox="1">
            <a:spLocks noGrp="1"/>
          </p:cNvSpPr>
          <p:nvPr>
            <p:ph type="body" idx="1"/>
          </p:nvPr>
        </p:nvSpPr>
        <p:spPr>
          <a:xfrm>
            <a:off x="1454239" y="3806195"/>
            <a:ext cx="8630446" cy="1012929"/>
          </a:xfrm>
          <a:prstGeom prst="rect">
            <a:avLst/>
          </a:prstGeom>
          <a:noFill/>
          <a:ln>
            <a:noFill/>
          </a:ln>
        </p:spPr>
        <p:txBody>
          <a:bodyPr spcFirstLastPara="1" wrap="square" lIns="91425" tIns="91425" rIns="91425" bIns="45700" anchor="t" anchorCtr="0">
            <a:normAutofit/>
          </a:bodyPr>
          <a:lstStyle>
            <a:lvl1pPr marL="457200" lvl="0" indent="-228600" algn="l">
              <a:lnSpc>
                <a:spcPct val="120000"/>
              </a:lnSpc>
              <a:spcBef>
                <a:spcPts val="1000"/>
              </a:spcBef>
              <a:spcAft>
                <a:spcPts val="0"/>
              </a:spcAft>
              <a:buSzPts val="1800"/>
              <a:buNone/>
              <a:defRPr sz="1800">
                <a:solidFill>
                  <a:schemeClr val="dk1"/>
                </a:solidFill>
              </a:defRPr>
            </a:lvl1pPr>
            <a:lvl2pPr marL="914400" lvl="1" indent="-228600" algn="l">
              <a:lnSpc>
                <a:spcPct val="120000"/>
              </a:lnSpc>
              <a:spcBef>
                <a:spcPts val="500"/>
              </a:spcBef>
              <a:spcAft>
                <a:spcPts val="0"/>
              </a:spcAft>
              <a:buSzPts val="1800"/>
              <a:buNone/>
              <a:defRPr sz="18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37" name="Google Shape;37;p55"/>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5"/>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5"/>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0" name="Google Shape;40;p55"/>
          <p:cNvCxnSpPr/>
          <p:nvPr/>
        </p:nvCxnSpPr>
        <p:spPr>
          <a:xfrm>
            <a:off x="1454239" y="3804985"/>
            <a:ext cx="8630446"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41"/>
        <p:cNvGrpSpPr/>
        <p:nvPr/>
      </p:nvGrpSpPr>
      <p:grpSpPr>
        <a:xfrm>
          <a:off x="0" y="0"/>
          <a:ext cx="0" cy="0"/>
          <a:chOff x="0" y="0"/>
          <a:chExt cx="0" cy="0"/>
        </a:xfrm>
      </p:grpSpPr>
      <p:sp>
        <p:nvSpPr>
          <p:cNvPr id="42" name="Google Shape;42;p56"/>
          <p:cNvSpPr txBox="1">
            <a:spLocks noGrp="1"/>
          </p:cNvSpPr>
          <p:nvPr>
            <p:ph type="title"/>
          </p:nvPr>
        </p:nvSpPr>
        <p:spPr>
          <a:xfrm>
            <a:off x="1449217" y="804889"/>
            <a:ext cx="9605635" cy="105930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56"/>
          <p:cNvSpPr txBox="1">
            <a:spLocks noGrp="1"/>
          </p:cNvSpPr>
          <p:nvPr>
            <p:ph type="body" idx="1"/>
          </p:nvPr>
        </p:nvSpPr>
        <p:spPr>
          <a:xfrm>
            <a:off x="1447331" y="2010878"/>
            <a:ext cx="4645152" cy="344859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4" name="Google Shape;44;p56"/>
          <p:cNvSpPr txBox="1">
            <a:spLocks noGrp="1"/>
          </p:cNvSpPr>
          <p:nvPr>
            <p:ph type="body" idx="2"/>
          </p:nvPr>
        </p:nvSpPr>
        <p:spPr>
          <a:xfrm>
            <a:off x="6413771" y="2017343"/>
            <a:ext cx="4645152" cy="344152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5" name="Google Shape;45;p56"/>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6"/>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6"/>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8" name="Google Shape;48;p56"/>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9"/>
        <p:cNvGrpSpPr/>
        <p:nvPr/>
      </p:nvGrpSpPr>
      <p:grpSpPr>
        <a:xfrm>
          <a:off x="0" y="0"/>
          <a:ext cx="0" cy="0"/>
          <a:chOff x="0" y="0"/>
          <a:chExt cx="0" cy="0"/>
        </a:xfrm>
      </p:grpSpPr>
      <p:sp>
        <p:nvSpPr>
          <p:cNvPr id="50" name="Google Shape;50;p57"/>
          <p:cNvSpPr txBox="1">
            <a:spLocks noGrp="1"/>
          </p:cNvSpPr>
          <p:nvPr>
            <p:ph type="title"/>
          </p:nvPr>
        </p:nvSpPr>
        <p:spPr>
          <a:xfrm>
            <a:off x="1447191" y="804163"/>
            <a:ext cx="9607661" cy="105631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7"/>
          <p:cNvSpPr txBox="1">
            <a:spLocks noGrp="1"/>
          </p:cNvSpPr>
          <p:nvPr>
            <p:ph type="body" idx="1"/>
          </p:nvPr>
        </p:nvSpPr>
        <p:spPr>
          <a:xfrm>
            <a:off x="1447191" y="2019549"/>
            <a:ext cx="4645152" cy="80194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2" name="Google Shape;52;p57"/>
          <p:cNvSpPr txBox="1">
            <a:spLocks noGrp="1"/>
          </p:cNvSpPr>
          <p:nvPr>
            <p:ph type="body" idx="2"/>
          </p:nvPr>
        </p:nvSpPr>
        <p:spPr>
          <a:xfrm>
            <a:off x="1447191" y="2824269"/>
            <a:ext cx="4645152" cy="264445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3" name="Google Shape;53;p57"/>
          <p:cNvSpPr txBox="1">
            <a:spLocks noGrp="1"/>
          </p:cNvSpPr>
          <p:nvPr>
            <p:ph type="body" idx="3"/>
          </p:nvPr>
        </p:nvSpPr>
        <p:spPr>
          <a:xfrm>
            <a:off x="6412362" y="2023003"/>
            <a:ext cx="4645152" cy="80223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4" name="Google Shape;54;p57"/>
          <p:cNvSpPr txBox="1">
            <a:spLocks noGrp="1"/>
          </p:cNvSpPr>
          <p:nvPr>
            <p:ph type="body" idx="4"/>
          </p:nvPr>
        </p:nvSpPr>
        <p:spPr>
          <a:xfrm>
            <a:off x="6412362" y="2821491"/>
            <a:ext cx="4645152" cy="263737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5" name="Google Shape;55;p57"/>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7"/>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7"/>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8" name="Google Shape;58;p57"/>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9"/>
        <p:cNvGrpSpPr/>
        <p:nvPr/>
      </p:nvGrpSpPr>
      <p:grpSpPr>
        <a:xfrm>
          <a:off x="0" y="0"/>
          <a:ext cx="0" cy="0"/>
          <a:chOff x="0" y="0"/>
          <a:chExt cx="0" cy="0"/>
        </a:xfrm>
      </p:grpSpPr>
      <p:sp>
        <p:nvSpPr>
          <p:cNvPr id="60" name="Google Shape;60;p58"/>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8"/>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58"/>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63"/>
        <p:cNvGrpSpPr/>
        <p:nvPr/>
      </p:nvGrpSpPr>
      <p:grpSpPr>
        <a:xfrm>
          <a:off x="0" y="0"/>
          <a:ext cx="0" cy="0"/>
          <a:chOff x="0" y="0"/>
          <a:chExt cx="0" cy="0"/>
        </a:xfrm>
      </p:grpSpPr>
      <p:sp>
        <p:nvSpPr>
          <p:cNvPr id="64" name="Google Shape;64;p59"/>
          <p:cNvSpPr txBox="1">
            <a:spLocks noGrp="1"/>
          </p:cNvSpPr>
          <p:nvPr>
            <p:ph type="title"/>
          </p:nvPr>
        </p:nvSpPr>
        <p:spPr>
          <a:xfrm>
            <a:off x="1444671" y="798973"/>
            <a:ext cx="3273099" cy="224711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Gill San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59"/>
          <p:cNvSpPr txBox="1">
            <a:spLocks noGrp="1"/>
          </p:cNvSpPr>
          <p:nvPr>
            <p:ph type="body" idx="1"/>
          </p:nvPr>
        </p:nvSpPr>
        <p:spPr>
          <a:xfrm>
            <a:off x="5043714" y="798974"/>
            <a:ext cx="6012470" cy="4658826"/>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66" name="Google Shape;66;p59"/>
          <p:cNvSpPr txBox="1">
            <a:spLocks noGrp="1"/>
          </p:cNvSpPr>
          <p:nvPr>
            <p:ph type="body" idx="2"/>
          </p:nvPr>
        </p:nvSpPr>
        <p:spPr>
          <a:xfrm>
            <a:off x="1444671" y="3205491"/>
            <a:ext cx="3275013" cy="2248181"/>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67" name="Google Shape;67;p59"/>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9"/>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59"/>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70" name="Google Shape;70;p59"/>
          <p:cNvCxnSpPr/>
          <p:nvPr/>
        </p:nvCxnSpPr>
        <p:spPr>
          <a:xfrm>
            <a:off x="1448280" y="3205491"/>
            <a:ext cx="326949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71"/>
        <p:cNvGrpSpPr/>
        <p:nvPr/>
      </p:nvGrpSpPr>
      <p:grpSpPr>
        <a:xfrm>
          <a:off x="0" y="0"/>
          <a:ext cx="0" cy="0"/>
          <a:chOff x="0" y="0"/>
          <a:chExt cx="0" cy="0"/>
        </a:xfrm>
      </p:grpSpPr>
      <p:grpSp>
        <p:nvGrpSpPr>
          <p:cNvPr id="72" name="Google Shape;72;p60"/>
          <p:cNvGrpSpPr/>
          <p:nvPr/>
        </p:nvGrpSpPr>
        <p:grpSpPr>
          <a:xfrm>
            <a:off x="7477387" y="482170"/>
            <a:ext cx="4074533" cy="5149101"/>
            <a:chOff x="7477387" y="482170"/>
            <a:chExt cx="4074533" cy="5149101"/>
          </a:xfrm>
        </p:grpSpPr>
        <p:sp>
          <p:nvSpPr>
            <p:cNvPr id="73" name="Google Shape;73;p60"/>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0"/>
            <p:cNvSpPr/>
            <p:nvPr/>
          </p:nvSpPr>
          <p:spPr>
            <a:xfrm>
              <a:off x="7790446" y="812506"/>
              <a:ext cx="3450289" cy="4466452"/>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60"/>
          <p:cNvSpPr txBox="1">
            <a:spLocks noGrp="1"/>
          </p:cNvSpPr>
          <p:nvPr>
            <p:ph type="title"/>
          </p:nvPr>
        </p:nvSpPr>
        <p:spPr>
          <a:xfrm>
            <a:off x="1451206" y="1129513"/>
            <a:ext cx="5532328" cy="18305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60"/>
          <p:cNvSpPr>
            <a:spLocks noGrp="1"/>
          </p:cNvSpPr>
          <p:nvPr>
            <p:ph type="pic" idx="2"/>
          </p:nvPr>
        </p:nvSpPr>
        <p:spPr>
          <a:xfrm>
            <a:off x="8124389" y="1122542"/>
            <a:ext cx="2791171" cy="3866327"/>
          </a:xfrm>
          <a:prstGeom prst="rect">
            <a:avLst/>
          </a:prstGeom>
          <a:solidFill>
            <a:srgbClr val="D8D8D8"/>
          </a:solidFill>
          <a:ln>
            <a:noFill/>
          </a:ln>
        </p:spPr>
      </p:sp>
      <p:sp>
        <p:nvSpPr>
          <p:cNvPr id="77" name="Google Shape;77;p60"/>
          <p:cNvSpPr txBox="1">
            <a:spLocks noGrp="1"/>
          </p:cNvSpPr>
          <p:nvPr>
            <p:ph type="body" idx="1"/>
          </p:nvPr>
        </p:nvSpPr>
        <p:spPr>
          <a:xfrm>
            <a:off x="1450329" y="3145992"/>
            <a:ext cx="5524404" cy="20037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800"/>
              <a:buNone/>
              <a:defRPr sz="18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8" name="Google Shape;78;p60"/>
          <p:cNvSpPr txBox="1">
            <a:spLocks noGrp="1"/>
          </p:cNvSpPr>
          <p:nvPr>
            <p:ph type="dt" idx="10"/>
          </p:nvPr>
        </p:nvSpPr>
        <p:spPr>
          <a:xfrm>
            <a:off x="1447382" y="5469856"/>
            <a:ext cx="5527351" cy="32012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60"/>
          <p:cNvSpPr txBox="1">
            <a:spLocks noGrp="1"/>
          </p:cNvSpPr>
          <p:nvPr>
            <p:ph type="ftr" idx="11"/>
          </p:nvPr>
        </p:nvSpPr>
        <p:spPr>
          <a:xfrm>
            <a:off x="1447382" y="318640"/>
            <a:ext cx="5541004" cy="32093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81" name="Google Shape;81;p60"/>
          <p:cNvCxnSpPr/>
          <p:nvPr/>
        </p:nvCxnSpPr>
        <p:spPr>
          <a:xfrm>
            <a:off x="1447382" y="3143605"/>
            <a:ext cx="552735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51"/>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51"/>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200"/>
              <a:buFont typeface="Gill Sans"/>
              <a:buNone/>
              <a:defRPr sz="3200" b="0"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51"/>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dk1"/>
                </a:solidFill>
                <a:latin typeface="Gill Sans"/>
                <a:ea typeface="Gill Sans"/>
                <a:cs typeface="Gill Sans"/>
                <a:sym typeface="Gill Sans"/>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9pPr>
          </a:lstStyle>
          <a:p>
            <a:endParaRPr/>
          </a:p>
        </p:txBody>
      </p:sp>
      <p:sp>
        <p:nvSpPr>
          <p:cNvPr id="9" name="Google Shape;9;p51"/>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888888"/>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0" name="Google Shape;10;p51"/>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888888"/>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1" name="Google Shape;11;p51"/>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Gill Sans"/>
                <a:ea typeface="Gill Sans"/>
                <a:cs typeface="Gill Sans"/>
                <a:sym typeface="Gill Sans"/>
              </a:defRPr>
            </a:lvl1pPr>
            <a:lvl2pPr marL="0" marR="0" lvl="1" indent="0" algn="r" rtl="0">
              <a:spcBef>
                <a:spcPts val="0"/>
              </a:spcBef>
              <a:buNone/>
              <a:defRPr sz="2800" b="0" i="0" u="none" strike="noStrike" cap="none">
                <a:solidFill>
                  <a:schemeClr val="accent1"/>
                </a:solidFill>
                <a:latin typeface="Gill Sans"/>
                <a:ea typeface="Gill Sans"/>
                <a:cs typeface="Gill Sans"/>
                <a:sym typeface="Gill Sans"/>
              </a:defRPr>
            </a:lvl2pPr>
            <a:lvl3pPr marL="0" marR="0" lvl="2" indent="0" algn="r" rtl="0">
              <a:spcBef>
                <a:spcPts val="0"/>
              </a:spcBef>
              <a:buNone/>
              <a:defRPr sz="2800" b="0" i="0" u="none" strike="noStrike" cap="none">
                <a:solidFill>
                  <a:schemeClr val="accent1"/>
                </a:solidFill>
                <a:latin typeface="Gill Sans"/>
                <a:ea typeface="Gill Sans"/>
                <a:cs typeface="Gill Sans"/>
                <a:sym typeface="Gill Sans"/>
              </a:defRPr>
            </a:lvl3pPr>
            <a:lvl4pPr marL="0" marR="0" lvl="3" indent="0" algn="r" rtl="0">
              <a:spcBef>
                <a:spcPts val="0"/>
              </a:spcBef>
              <a:buNone/>
              <a:defRPr sz="2800" b="0" i="0" u="none" strike="noStrike" cap="none">
                <a:solidFill>
                  <a:schemeClr val="accent1"/>
                </a:solidFill>
                <a:latin typeface="Gill Sans"/>
                <a:ea typeface="Gill Sans"/>
                <a:cs typeface="Gill Sans"/>
                <a:sym typeface="Gill Sans"/>
              </a:defRPr>
            </a:lvl4pPr>
            <a:lvl5pPr marL="0" marR="0" lvl="4" indent="0" algn="r" rtl="0">
              <a:spcBef>
                <a:spcPts val="0"/>
              </a:spcBef>
              <a:buNone/>
              <a:defRPr sz="2800" b="0" i="0" u="none" strike="noStrike" cap="none">
                <a:solidFill>
                  <a:schemeClr val="accent1"/>
                </a:solidFill>
                <a:latin typeface="Gill Sans"/>
                <a:ea typeface="Gill Sans"/>
                <a:cs typeface="Gill Sans"/>
                <a:sym typeface="Gill Sans"/>
              </a:defRPr>
            </a:lvl5pPr>
            <a:lvl6pPr marL="0" marR="0" lvl="5" indent="0" algn="r" rtl="0">
              <a:spcBef>
                <a:spcPts val="0"/>
              </a:spcBef>
              <a:buNone/>
              <a:defRPr sz="2800" b="0" i="0" u="none" strike="noStrike" cap="none">
                <a:solidFill>
                  <a:schemeClr val="accent1"/>
                </a:solidFill>
                <a:latin typeface="Gill Sans"/>
                <a:ea typeface="Gill Sans"/>
                <a:cs typeface="Gill Sans"/>
                <a:sym typeface="Gill Sans"/>
              </a:defRPr>
            </a:lvl6pPr>
            <a:lvl7pPr marL="0" marR="0" lvl="6" indent="0" algn="r" rtl="0">
              <a:spcBef>
                <a:spcPts val="0"/>
              </a:spcBef>
              <a:buNone/>
              <a:defRPr sz="2800" b="0" i="0" u="none" strike="noStrike" cap="none">
                <a:solidFill>
                  <a:schemeClr val="accent1"/>
                </a:solidFill>
                <a:latin typeface="Gill Sans"/>
                <a:ea typeface="Gill Sans"/>
                <a:cs typeface="Gill Sans"/>
                <a:sym typeface="Gill Sans"/>
              </a:defRPr>
            </a:lvl7pPr>
            <a:lvl8pPr marL="0" marR="0" lvl="7" indent="0" algn="r" rtl="0">
              <a:spcBef>
                <a:spcPts val="0"/>
              </a:spcBef>
              <a:buNone/>
              <a:defRPr sz="2800" b="0" i="0" u="none" strike="noStrike" cap="none">
                <a:solidFill>
                  <a:schemeClr val="accent1"/>
                </a:solidFill>
                <a:latin typeface="Gill Sans"/>
                <a:ea typeface="Gill Sans"/>
                <a:cs typeface="Gill Sans"/>
                <a:sym typeface="Gill Sans"/>
              </a:defRPr>
            </a:lvl8pPr>
            <a:lvl9pPr marL="0" marR="0" lvl="8" indent="0" algn="r" rtl="0">
              <a:spcBef>
                <a:spcPts val="0"/>
              </a:spcBef>
              <a:buNone/>
              <a:defRPr sz="28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cxnSp>
        <p:nvCxnSpPr>
          <p:cNvPr id="12" name="Google Shape;12;p51"/>
          <p:cNvCxnSpPr/>
          <p:nvPr/>
        </p:nvCxnSpPr>
        <p:spPr>
          <a:xfrm>
            <a:off x="0" y="6128413"/>
            <a:ext cx="12192000" cy="0"/>
          </a:xfrm>
          <a:prstGeom prst="straightConnector1">
            <a:avLst/>
          </a:prstGeom>
          <a:noFill/>
          <a:ln w="12700" cap="flat" cmpd="sng">
            <a:solidFill>
              <a:srgbClr val="000001">
                <a:alpha val="20000"/>
              </a:srgbClr>
            </a:solidFill>
            <a:prstDash val="solid"/>
            <a:round/>
            <a:headEnd type="none" w="sm" len="sm"/>
            <a:tailEnd type="none" w="sm" len="sm"/>
          </a:ln>
        </p:spPr>
      </p:cxnSp>
      <p:pic>
        <p:nvPicPr>
          <p:cNvPr id="13" name="Google Shape;13;p51"/>
          <p:cNvPicPr preferRelativeResize="0"/>
          <p:nvPr/>
        </p:nvPicPr>
        <p:blipFill rotWithShape="1">
          <a:blip r:embed="rId14">
            <a:alphaModFix/>
          </a:blip>
          <a:srcRect/>
          <a:stretch/>
        </p:blipFill>
        <p:spPr>
          <a:xfrm>
            <a:off x="9422779" y="6183270"/>
            <a:ext cx="2690731" cy="64681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youtu.be/6qS83wD29P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youtu.be/BPCAP7DHLYw" TargetMode="External"/><Relationship Id="rId5" Type="http://schemas.openxmlformats.org/officeDocument/2006/relationships/hyperlink" Target="https://youtu.be/aJwUlyMsbX8" TargetMode="External"/><Relationship Id="rId4" Type="http://schemas.openxmlformats.org/officeDocument/2006/relationships/hyperlink" Target="https://youtu.be/zXzFsWHToeg"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e-koreatech.step.or.k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ikidocs.net/4209"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ikidocs.net/4209"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ikidocs.net/4209"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hyperlink" Target="https://wikidocs.net/4209"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hyperlink" Target="https://wikidocs.net/4209"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hyperlink" Target="https://wikidocs.net/420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hyperlink" Target="https://wikidocs.net/4209"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hyperlink" Target="https://wikidocs.net/4209"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jpg"/><Relationship Id="rId10" Type="http://schemas.openxmlformats.org/officeDocument/2006/relationships/image" Target="../media/image28.jpg"/><Relationship Id="rId4" Type="http://schemas.openxmlformats.org/officeDocument/2006/relationships/image" Target="../media/image22.jpg"/><Relationship Id="rId9"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38.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5.png"/><Relationship Id="rId7" Type="http://schemas.openxmlformats.org/officeDocument/2006/relationships/image" Target="../media/image38.jp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hyperlink" Target="https://youtu.be/l82PxsKHxYc" TargetMode="External"/><Relationship Id="rId9" Type="http://schemas.openxmlformats.org/officeDocument/2006/relationships/image" Target="../media/image40.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ARJ8cAGm6J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
          <p:cNvSpPr txBox="1">
            <a:spLocks noGrp="1"/>
          </p:cNvSpPr>
          <p:nvPr>
            <p:ph type="ctrTitle"/>
          </p:nvPr>
        </p:nvSpPr>
        <p:spPr>
          <a:xfrm>
            <a:off x="2417779" y="802298"/>
            <a:ext cx="8637073" cy="2541431"/>
          </a:xfrm>
          <a:prstGeom prst="rect">
            <a:avLst/>
          </a:prstGeom>
          <a:noFill/>
          <a:ln>
            <a:noFill/>
          </a:ln>
        </p:spPr>
        <p:txBody>
          <a:bodyPr spcFirstLastPara="1" wrap="square" lIns="91425" tIns="45700" rIns="91425" bIns="0" anchor="b" anchorCtr="0">
            <a:normAutofit/>
          </a:bodyPr>
          <a:lstStyle/>
          <a:p>
            <a:pPr marL="0" lvl="0" indent="0" algn="l" rtl="0">
              <a:lnSpc>
                <a:spcPct val="90000"/>
              </a:lnSpc>
              <a:spcBef>
                <a:spcPts val="0"/>
              </a:spcBef>
              <a:spcAft>
                <a:spcPts val="0"/>
              </a:spcAft>
              <a:buClr>
                <a:schemeClr val="dk1"/>
              </a:buClr>
              <a:buSzPts val="6000"/>
              <a:buFont typeface="Gill Sans"/>
              <a:buNone/>
            </a:pPr>
            <a:r>
              <a:rPr lang="en-US" sz="6000" dirty="0" err="1"/>
              <a:t>인공지능</a:t>
            </a:r>
            <a:r>
              <a:rPr lang="en-US" sz="6000" dirty="0"/>
              <a:t> </a:t>
            </a:r>
            <a:r>
              <a:rPr lang="ko-KR" altLang="en-US" sz="6000" dirty="0"/>
              <a:t>소개 및 역사</a:t>
            </a:r>
            <a:endParaRPr sz="6000" dirty="0"/>
          </a:p>
        </p:txBody>
      </p:sp>
      <p:sp>
        <p:nvSpPr>
          <p:cNvPr id="105" name="Google Shape;105;p1"/>
          <p:cNvSpPr txBox="1">
            <a:spLocks noGrp="1"/>
          </p:cNvSpPr>
          <p:nvPr>
            <p:ph type="subTitle" idx="1"/>
          </p:nvPr>
        </p:nvSpPr>
        <p:spPr>
          <a:xfrm>
            <a:off x="2417780" y="3531204"/>
            <a:ext cx="8637072" cy="977621"/>
          </a:xfrm>
          <a:prstGeom prst="rect">
            <a:avLst/>
          </a:prstGeom>
          <a:noFill/>
          <a:ln>
            <a:noFill/>
          </a:ln>
        </p:spPr>
        <p:txBody>
          <a:bodyPr spcFirstLastPara="1" wrap="square" lIns="91425" tIns="91425" rIns="91425" bIns="91425" anchor="t" anchorCtr="0">
            <a:normAutofit/>
          </a:bodyPr>
          <a:lstStyle/>
          <a:p>
            <a:pPr marL="0" lvl="0" indent="0" algn="l" rtl="0">
              <a:lnSpc>
                <a:spcPct val="120000"/>
              </a:lnSpc>
              <a:spcBef>
                <a:spcPts val="0"/>
              </a:spcBef>
              <a:spcAft>
                <a:spcPts val="0"/>
              </a:spcAft>
              <a:buSzPts val="1800"/>
              <a:buNone/>
            </a:pPr>
            <a:r>
              <a:rPr lang="en-US" dirty="0" err="1"/>
              <a:t>인공지능</a:t>
            </a:r>
            <a:r>
              <a:rPr lang="ko-KR" altLang="en-US" dirty="0"/>
              <a:t>이란 무엇인가</a:t>
            </a:r>
            <a:r>
              <a:rPr lang="en-US" altLang="ko-KR" dirty="0"/>
              <a:t>?</a:t>
            </a:r>
            <a:br>
              <a:rPr lang="en-US" altLang="ko-KR" dirty="0"/>
            </a:br>
            <a:r>
              <a:rPr lang="ko-KR" altLang="en-US" dirty="0"/>
              <a:t>어떤 기술적 배경이 있는가</a:t>
            </a:r>
            <a:r>
              <a:rPr lang="en-US" altLang="ko-KR" dirty="0"/>
              <a: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0"/>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dirty="0"/>
              <a:t>A.I APPLICATION (</a:t>
            </a:r>
            <a:r>
              <a:rPr lang="en-US" dirty="0" err="1"/>
              <a:t>응용분야</a:t>
            </a:r>
            <a:r>
              <a:rPr lang="en-US" dirty="0"/>
              <a:t>)</a:t>
            </a:r>
            <a:endParaRPr dirty="0"/>
          </a:p>
        </p:txBody>
      </p:sp>
      <p:sp>
        <p:nvSpPr>
          <p:cNvPr id="168" name="Google Shape;168;p10"/>
          <p:cNvSpPr txBox="1"/>
          <p:nvPr/>
        </p:nvSpPr>
        <p:spPr>
          <a:xfrm>
            <a:off x="7098849" y="1792087"/>
            <a:ext cx="5093151" cy="2651345"/>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chemeClr val="accent1"/>
              </a:buClr>
              <a:buSzPts val="4400"/>
              <a:buFont typeface="Arial"/>
              <a:buNone/>
            </a:pPr>
            <a:endParaRPr sz="4400">
              <a:solidFill>
                <a:schemeClr val="dk1"/>
              </a:solidFill>
              <a:latin typeface="Gill Sans"/>
              <a:ea typeface="Gill Sans"/>
              <a:cs typeface="Gill Sans"/>
              <a:sym typeface="Gill Sans"/>
            </a:endParaRPr>
          </a:p>
        </p:txBody>
      </p:sp>
      <p:sp>
        <p:nvSpPr>
          <p:cNvPr id="169" name="Google Shape;169;p10"/>
          <p:cNvSpPr txBox="1"/>
          <p:nvPr/>
        </p:nvSpPr>
        <p:spPr>
          <a:xfrm>
            <a:off x="1220074" y="1435558"/>
            <a:ext cx="9487500" cy="39711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C00000"/>
              </a:buClr>
              <a:buSzPts val="1800"/>
              <a:buFont typeface="Arial"/>
              <a:buChar char="•"/>
            </a:pPr>
            <a:r>
              <a:rPr lang="en-US" sz="1800" b="1" dirty="0">
                <a:solidFill>
                  <a:schemeClr val="dk1"/>
                </a:solidFill>
                <a:latin typeface="Gill Sans"/>
                <a:ea typeface="Gill Sans"/>
                <a:cs typeface="Gill Sans"/>
                <a:sym typeface="Gill Sans"/>
              </a:rPr>
              <a:t>Computer vision:</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디지털</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이미지</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비디오</a:t>
            </a:r>
            <a:r>
              <a:rPr lang="en-US" sz="1800" dirty="0">
                <a:solidFill>
                  <a:schemeClr val="dk1"/>
                </a:solidFill>
                <a:latin typeface="Gill Sans"/>
                <a:ea typeface="Gill Sans"/>
                <a:cs typeface="Gill Sans"/>
                <a:sym typeface="Gill Sans"/>
              </a:rPr>
              <a:t> 및 </a:t>
            </a:r>
            <a:r>
              <a:rPr lang="en-US" sz="1800" dirty="0" err="1">
                <a:solidFill>
                  <a:schemeClr val="dk1"/>
                </a:solidFill>
                <a:latin typeface="Gill Sans"/>
                <a:ea typeface="Gill Sans"/>
                <a:cs typeface="Gill Sans"/>
                <a:sym typeface="Gill Sans"/>
              </a:rPr>
              <a:t>기타</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시각적</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입력에서</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의미</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있는</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정보를</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도출한</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다음</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적절한</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조치를</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취할</a:t>
            </a:r>
            <a:r>
              <a:rPr lang="en-US" sz="1800" dirty="0">
                <a:solidFill>
                  <a:schemeClr val="dk1"/>
                </a:solidFill>
                <a:latin typeface="Gill Sans"/>
                <a:ea typeface="Gill Sans"/>
                <a:cs typeface="Gill Sans"/>
                <a:sym typeface="Gill Sans"/>
              </a:rPr>
              <a:t> 수 </a:t>
            </a:r>
            <a:r>
              <a:rPr lang="en-US" sz="1800" dirty="0" err="1">
                <a:solidFill>
                  <a:schemeClr val="dk1"/>
                </a:solidFill>
                <a:latin typeface="Gill Sans"/>
                <a:ea typeface="Gill Sans"/>
                <a:cs typeface="Gill Sans"/>
                <a:sym typeface="Gill Sans"/>
              </a:rPr>
              <a:t>있습니다</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합성곱</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신경망으로</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구동되는</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컴퓨터</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비전은</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소셜</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미디어의</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사진</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태깅</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의료</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분야의</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방사선</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영상</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자동차</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산업의</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자율</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주행</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자동차에</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응용할</a:t>
            </a:r>
            <a:r>
              <a:rPr lang="en-US" sz="1800" dirty="0">
                <a:solidFill>
                  <a:schemeClr val="dk1"/>
                </a:solidFill>
                <a:latin typeface="Gill Sans"/>
                <a:ea typeface="Gill Sans"/>
                <a:cs typeface="Gill Sans"/>
                <a:sym typeface="Gill Sans"/>
              </a:rPr>
              <a:t> 수 </a:t>
            </a:r>
            <a:r>
              <a:rPr lang="en-US" sz="1800" dirty="0" err="1">
                <a:solidFill>
                  <a:schemeClr val="dk1"/>
                </a:solidFill>
                <a:latin typeface="Gill Sans"/>
                <a:ea typeface="Gill Sans"/>
                <a:cs typeface="Gill Sans"/>
                <a:sym typeface="Gill Sans"/>
              </a:rPr>
              <a:t>있습니다</a:t>
            </a:r>
            <a:r>
              <a:rPr lang="en-US" sz="1800" dirty="0">
                <a:solidFill>
                  <a:schemeClr val="dk1"/>
                </a:solidFill>
                <a:latin typeface="Gill Sans"/>
                <a:ea typeface="Gill Sans"/>
                <a:cs typeface="Gill Sans"/>
                <a:sym typeface="Gill Sans"/>
              </a:rPr>
              <a:t>.</a:t>
            </a:r>
            <a:endParaRPr dirty="0"/>
          </a:p>
          <a:p>
            <a:pPr marL="285750" marR="0" lvl="0" indent="-171450" algn="l" rtl="0">
              <a:spcBef>
                <a:spcPts val="0"/>
              </a:spcBef>
              <a:spcAft>
                <a:spcPts val="0"/>
              </a:spcAft>
              <a:buClr>
                <a:srgbClr val="C00000"/>
              </a:buClr>
              <a:buSzPts val="1800"/>
              <a:buFont typeface="Arial"/>
              <a:buNone/>
            </a:pPr>
            <a:endParaRPr sz="1800" b="1" dirty="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C00000"/>
              </a:buClr>
              <a:buSzPts val="1800"/>
              <a:buFont typeface="Arial"/>
              <a:buChar char="•"/>
            </a:pPr>
            <a:r>
              <a:rPr lang="en-US" sz="1800" b="1" dirty="0">
                <a:solidFill>
                  <a:schemeClr val="dk1"/>
                </a:solidFill>
                <a:latin typeface="Gill Sans"/>
                <a:ea typeface="Gill Sans"/>
                <a:cs typeface="Gill Sans"/>
                <a:sym typeface="Gill Sans"/>
              </a:rPr>
              <a:t>Recommendation engines:</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과거</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소비</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행동</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데이터를</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사용하여</a:t>
            </a:r>
            <a:r>
              <a:rPr lang="en-US" sz="1800" dirty="0">
                <a:solidFill>
                  <a:schemeClr val="dk1"/>
                </a:solidFill>
                <a:latin typeface="Gill Sans"/>
                <a:ea typeface="Gill Sans"/>
                <a:cs typeface="Gill Sans"/>
                <a:sym typeface="Gill Sans"/>
              </a:rPr>
              <a:t> AI </a:t>
            </a:r>
            <a:r>
              <a:rPr lang="en-US" sz="1800" dirty="0" err="1">
                <a:solidFill>
                  <a:schemeClr val="dk1"/>
                </a:solidFill>
                <a:latin typeface="Gill Sans"/>
                <a:ea typeface="Gill Sans"/>
                <a:cs typeface="Gill Sans"/>
                <a:sym typeface="Gill Sans"/>
              </a:rPr>
              <a:t>알고리즘은</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보다</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효과적인</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교차</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판매</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전략을</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개발하는</a:t>
            </a:r>
            <a:r>
              <a:rPr lang="en-US" sz="1800" dirty="0">
                <a:solidFill>
                  <a:schemeClr val="dk1"/>
                </a:solidFill>
                <a:latin typeface="Gill Sans"/>
                <a:ea typeface="Gill Sans"/>
                <a:cs typeface="Gill Sans"/>
                <a:sym typeface="Gill Sans"/>
              </a:rPr>
              <a:t> 데 </a:t>
            </a:r>
            <a:r>
              <a:rPr lang="en-US" sz="1800" dirty="0" err="1">
                <a:solidFill>
                  <a:schemeClr val="dk1"/>
                </a:solidFill>
                <a:latin typeface="Gill Sans"/>
                <a:ea typeface="Gill Sans"/>
                <a:cs typeface="Gill Sans"/>
                <a:sym typeface="Gill Sans"/>
              </a:rPr>
              <a:t>사용할</a:t>
            </a:r>
            <a:r>
              <a:rPr lang="en-US" sz="1800" dirty="0">
                <a:solidFill>
                  <a:schemeClr val="dk1"/>
                </a:solidFill>
                <a:latin typeface="Gill Sans"/>
                <a:ea typeface="Gill Sans"/>
                <a:cs typeface="Gill Sans"/>
                <a:sym typeface="Gill Sans"/>
              </a:rPr>
              <a:t> 수 </a:t>
            </a:r>
            <a:r>
              <a:rPr lang="en-US" sz="1800" dirty="0" err="1">
                <a:solidFill>
                  <a:schemeClr val="dk1"/>
                </a:solidFill>
                <a:latin typeface="Gill Sans"/>
                <a:ea typeface="Gill Sans"/>
                <a:cs typeface="Gill Sans"/>
                <a:sym typeface="Gill Sans"/>
              </a:rPr>
              <a:t>있는</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데이터</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추세를</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발견하는</a:t>
            </a:r>
            <a:r>
              <a:rPr lang="en-US" sz="1800" dirty="0">
                <a:solidFill>
                  <a:schemeClr val="dk1"/>
                </a:solidFill>
                <a:latin typeface="Gill Sans"/>
                <a:ea typeface="Gill Sans"/>
                <a:cs typeface="Gill Sans"/>
                <a:sym typeface="Gill Sans"/>
              </a:rPr>
              <a:t> 데 </a:t>
            </a:r>
            <a:r>
              <a:rPr lang="en-US" sz="1800" dirty="0" err="1">
                <a:solidFill>
                  <a:schemeClr val="dk1"/>
                </a:solidFill>
                <a:latin typeface="Gill Sans"/>
                <a:ea typeface="Gill Sans"/>
                <a:cs typeface="Gill Sans"/>
                <a:sym typeface="Gill Sans"/>
              </a:rPr>
              <a:t>도움이</a:t>
            </a:r>
            <a:r>
              <a:rPr lang="en-US" sz="1800" dirty="0">
                <a:solidFill>
                  <a:schemeClr val="dk1"/>
                </a:solidFill>
                <a:latin typeface="Gill Sans"/>
                <a:ea typeface="Gill Sans"/>
                <a:cs typeface="Gill Sans"/>
                <a:sym typeface="Gill Sans"/>
              </a:rPr>
              <a:t> 될 수 </a:t>
            </a:r>
            <a:r>
              <a:rPr lang="en-US" sz="1800" dirty="0" err="1">
                <a:solidFill>
                  <a:schemeClr val="dk1"/>
                </a:solidFill>
                <a:latin typeface="Gill Sans"/>
                <a:ea typeface="Gill Sans"/>
                <a:cs typeface="Gill Sans"/>
                <a:sym typeface="Gill Sans"/>
              </a:rPr>
              <a:t>있습니다</a:t>
            </a:r>
            <a:r>
              <a:rPr lang="en-US" sz="1800" dirty="0">
                <a:solidFill>
                  <a:schemeClr val="dk1"/>
                </a:solidFill>
                <a:latin typeface="Gill Sans"/>
                <a:ea typeface="Gill Sans"/>
                <a:cs typeface="Gill Sans"/>
                <a:sym typeface="Gill Sans"/>
              </a:rPr>
              <a:t>. 이 </a:t>
            </a:r>
            <a:r>
              <a:rPr lang="en-US" sz="1800" dirty="0" err="1">
                <a:solidFill>
                  <a:schemeClr val="dk1"/>
                </a:solidFill>
                <a:latin typeface="Gill Sans"/>
                <a:ea typeface="Gill Sans"/>
                <a:cs typeface="Gill Sans"/>
                <a:sym typeface="Gill Sans"/>
              </a:rPr>
              <a:t>접근</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방식은</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온라인</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소매업체에서</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결제</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과정에서</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고객에게</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관련</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제품을</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추천하는</a:t>
            </a:r>
            <a:r>
              <a:rPr lang="en-US" sz="1800" dirty="0">
                <a:solidFill>
                  <a:schemeClr val="dk1"/>
                </a:solidFill>
                <a:latin typeface="Gill Sans"/>
                <a:ea typeface="Gill Sans"/>
                <a:cs typeface="Gill Sans"/>
                <a:sym typeface="Gill Sans"/>
              </a:rPr>
              <a:t> 데 </a:t>
            </a:r>
            <a:r>
              <a:rPr lang="en-US" sz="1800" dirty="0" err="1">
                <a:solidFill>
                  <a:schemeClr val="dk1"/>
                </a:solidFill>
                <a:latin typeface="Gill Sans"/>
                <a:ea typeface="Gill Sans"/>
                <a:cs typeface="Gill Sans"/>
                <a:sym typeface="Gill Sans"/>
              </a:rPr>
              <a:t>사용됩니다</a:t>
            </a:r>
            <a:endParaRPr sz="1800" dirty="0">
              <a:solidFill>
                <a:schemeClr val="dk1"/>
              </a:solidFill>
              <a:latin typeface="Gill Sans"/>
              <a:ea typeface="Gill Sans"/>
              <a:cs typeface="Gill Sans"/>
              <a:sym typeface="Gill Sans"/>
            </a:endParaRPr>
          </a:p>
          <a:p>
            <a:pPr marL="285750" marR="0" lvl="0" indent="-171450" algn="l" rtl="0">
              <a:spcBef>
                <a:spcPts val="0"/>
              </a:spcBef>
              <a:spcAft>
                <a:spcPts val="0"/>
              </a:spcAft>
              <a:buClr>
                <a:srgbClr val="C00000"/>
              </a:buClr>
              <a:buSzPts val="1800"/>
              <a:buFont typeface="Arial"/>
              <a:buNone/>
            </a:pPr>
            <a:endParaRPr sz="1800" b="1" dirty="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C00000"/>
              </a:buClr>
              <a:buSzPts val="1800"/>
              <a:buFont typeface="Arial"/>
              <a:buChar char="•"/>
            </a:pPr>
            <a:r>
              <a:rPr lang="en-US" sz="1800" b="1" dirty="0">
                <a:solidFill>
                  <a:schemeClr val="dk1"/>
                </a:solidFill>
                <a:latin typeface="Gill Sans"/>
                <a:ea typeface="Gill Sans"/>
                <a:cs typeface="Gill Sans"/>
                <a:sym typeface="Gill Sans"/>
              </a:rPr>
              <a:t>Automated stock trading:</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주식</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포트폴리오를</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최적화하도록</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설계된</a:t>
            </a:r>
            <a:r>
              <a:rPr lang="en-US" sz="1800" dirty="0">
                <a:solidFill>
                  <a:schemeClr val="dk1"/>
                </a:solidFill>
                <a:latin typeface="Gill Sans"/>
                <a:ea typeface="Gill Sans"/>
                <a:cs typeface="Gill Sans"/>
                <a:sym typeface="Gill Sans"/>
              </a:rPr>
              <a:t> AI </a:t>
            </a:r>
            <a:r>
              <a:rPr lang="en-US" sz="1800" dirty="0" err="1">
                <a:solidFill>
                  <a:schemeClr val="dk1"/>
                </a:solidFill>
                <a:latin typeface="Gill Sans"/>
                <a:ea typeface="Gill Sans"/>
                <a:cs typeface="Gill Sans"/>
                <a:sym typeface="Gill Sans"/>
              </a:rPr>
              <a:t>기반</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고주파</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거래</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플랫폼은</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사람의</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개입</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없이</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하루에</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수천</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또는</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수백만</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건의</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거래를</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합니다</a:t>
            </a:r>
            <a:endParaRPr sz="1800" dirty="0">
              <a:solidFill>
                <a:schemeClr val="dk1"/>
              </a:solidFill>
              <a:latin typeface="Gill Sans"/>
              <a:ea typeface="Gill Sans"/>
              <a:cs typeface="Gill Sans"/>
              <a:sym typeface="Gill Sans"/>
            </a:endParaRPr>
          </a:p>
          <a:p>
            <a:pPr marL="285750" marR="0" lvl="0" indent="-171450" algn="l" rtl="0">
              <a:spcBef>
                <a:spcPts val="0"/>
              </a:spcBef>
              <a:spcAft>
                <a:spcPts val="0"/>
              </a:spcAft>
              <a:buClr>
                <a:srgbClr val="C00000"/>
              </a:buClr>
              <a:buSzPts val="1800"/>
              <a:buFont typeface="Arial"/>
              <a:buNone/>
            </a:pPr>
            <a:endParaRPr sz="1800" b="1" dirty="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C00000"/>
              </a:buClr>
              <a:buSzPts val="1800"/>
              <a:buFont typeface="Arial"/>
              <a:buChar char="•"/>
            </a:pPr>
            <a:r>
              <a:rPr lang="en-US" sz="1800" b="1" dirty="0">
                <a:solidFill>
                  <a:schemeClr val="dk1"/>
                </a:solidFill>
                <a:latin typeface="Gill Sans"/>
                <a:ea typeface="Gill Sans"/>
                <a:cs typeface="Gill Sans"/>
                <a:sym typeface="Gill Sans"/>
              </a:rPr>
              <a:t>Fraud detection: </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은행</a:t>
            </a:r>
            <a:r>
              <a:rPr lang="en-US" sz="1800" dirty="0">
                <a:solidFill>
                  <a:schemeClr val="dk1"/>
                </a:solidFill>
                <a:latin typeface="Gill Sans"/>
                <a:ea typeface="Gill Sans"/>
                <a:cs typeface="Gill Sans"/>
                <a:sym typeface="Gill Sans"/>
              </a:rPr>
              <a:t> 및 </a:t>
            </a:r>
            <a:r>
              <a:rPr lang="en-US" sz="1800" dirty="0" err="1">
                <a:solidFill>
                  <a:schemeClr val="dk1"/>
                </a:solidFill>
                <a:latin typeface="Gill Sans"/>
                <a:ea typeface="Gill Sans"/>
                <a:cs typeface="Gill Sans"/>
                <a:sym typeface="Gill Sans"/>
              </a:rPr>
              <a:t>기타</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금융</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기관은</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기계</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학습을</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사용하여</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의심스러운</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거래를</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찾을</a:t>
            </a:r>
            <a:r>
              <a:rPr lang="en-US" sz="1800" dirty="0">
                <a:solidFill>
                  <a:schemeClr val="dk1"/>
                </a:solidFill>
                <a:latin typeface="Gill Sans"/>
                <a:ea typeface="Gill Sans"/>
                <a:cs typeface="Gill Sans"/>
                <a:sym typeface="Gill Sans"/>
              </a:rPr>
              <a:t> 수 </a:t>
            </a:r>
            <a:r>
              <a:rPr lang="en-US" sz="1800" dirty="0" err="1">
                <a:solidFill>
                  <a:schemeClr val="dk1"/>
                </a:solidFill>
                <a:latin typeface="Gill Sans"/>
                <a:ea typeface="Gill Sans"/>
                <a:cs typeface="Gill Sans"/>
                <a:sym typeface="Gill Sans"/>
              </a:rPr>
              <a:t>있습니다</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지도</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학습은</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알려진</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사기</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거래에</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대한</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정보를</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사용하여</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모델을</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훈련할</a:t>
            </a:r>
            <a:r>
              <a:rPr lang="en-US" sz="1800" dirty="0">
                <a:solidFill>
                  <a:schemeClr val="dk1"/>
                </a:solidFill>
                <a:latin typeface="Gill Sans"/>
                <a:ea typeface="Gill Sans"/>
                <a:cs typeface="Gill Sans"/>
                <a:sym typeface="Gill Sans"/>
              </a:rPr>
              <a:t> 수 </a:t>
            </a:r>
            <a:r>
              <a:rPr lang="en-US" sz="1800" dirty="0" err="1">
                <a:solidFill>
                  <a:schemeClr val="dk1"/>
                </a:solidFill>
                <a:latin typeface="Gill Sans"/>
                <a:ea typeface="Gill Sans"/>
                <a:cs typeface="Gill Sans"/>
                <a:sym typeface="Gill Sans"/>
              </a:rPr>
              <a:t>있습니다</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이상</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탐지는</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비정상적으로</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보이고</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추가</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조사가</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필요한</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트랜잭션을</a:t>
            </a:r>
            <a:r>
              <a:rPr lang="en-US" sz="1800" dirty="0">
                <a:solidFill>
                  <a:schemeClr val="dk1"/>
                </a:solidFill>
                <a:latin typeface="Gill Sans"/>
                <a:ea typeface="Gill Sans"/>
                <a:cs typeface="Gill Sans"/>
                <a:sym typeface="Gill Sans"/>
              </a:rPr>
              <a:t> </a:t>
            </a:r>
            <a:r>
              <a:rPr lang="en-US" sz="1800" dirty="0" err="1">
                <a:solidFill>
                  <a:schemeClr val="dk1"/>
                </a:solidFill>
                <a:latin typeface="Gill Sans"/>
                <a:ea typeface="Gill Sans"/>
                <a:cs typeface="Gill Sans"/>
                <a:sym typeface="Gill Sans"/>
              </a:rPr>
              <a:t>식별할</a:t>
            </a:r>
            <a:r>
              <a:rPr lang="en-US" sz="1800" dirty="0">
                <a:solidFill>
                  <a:schemeClr val="dk1"/>
                </a:solidFill>
                <a:latin typeface="Gill Sans"/>
                <a:ea typeface="Gill Sans"/>
                <a:cs typeface="Gill Sans"/>
                <a:sym typeface="Gill Sans"/>
              </a:rPr>
              <a:t> 수 </a:t>
            </a:r>
            <a:r>
              <a:rPr lang="en-US" sz="1800" dirty="0" err="1">
                <a:solidFill>
                  <a:schemeClr val="dk1"/>
                </a:solidFill>
                <a:latin typeface="Gill Sans"/>
                <a:ea typeface="Gill Sans"/>
                <a:cs typeface="Gill Sans"/>
                <a:sym typeface="Gill Sans"/>
              </a:rPr>
              <a:t>있습니다</a:t>
            </a:r>
            <a:r>
              <a:rPr lang="en-US" sz="1800" dirty="0">
                <a:solidFill>
                  <a:schemeClr val="dk1"/>
                </a:solidFill>
                <a:latin typeface="Gill Sans"/>
                <a:ea typeface="Gill Sans"/>
                <a:cs typeface="Gill Sans"/>
                <a:sym typeface="Gill Sans"/>
              </a:rPr>
              <a:t>.</a:t>
            </a:r>
            <a:endParaRPr sz="1800" dirty="0">
              <a:solidFill>
                <a:schemeClr val="dk1"/>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1"/>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A.I HISTORY</a:t>
            </a:r>
            <a:endParaRPr/>
          </a:p>
        </p:txBody>
      </p:sp>
      <p:sp>
        <p:nvSpPr>
          <p:cNvPr id="175" name="Google Shape;175;p11"/>
          <p:cNvSpPr txBox="1"/>
          <p:nvPr/>
        </p:nvSpPr>
        <p:spPr>
          <a:xfrm>
            <a:off x="7098849" y="1792087"/>
            <a:ext cx="5093151" cy="2651345"/>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chemeClr val="accent1"/>
              </a:buClr>
              <a:buSzPts val="4400"/>
              <a:buFont typeface="Arial"/>
              <a:buNone/>
            </a:pPr>
            <a:endParaRPr sz="4400">
              <a:solidFill>
                <a:schemeClr val="dk1"/>
              </a:solidFill>
              <a:latin typeface="Gill Sans"/>
              <a:ea typeface="Gill Sans"/>
              <a:cs typeface="Gill Sans"/>
              <a:sym typeface="Gill Sans"/>
            </a:endParaRPr>
          </a:p>
        </p:txBody>
      </p:sp>
      <p:sp>
        <p:nvSpPr>
          <p:cNvPr id="176" name="Google Shape;176;p11"/>
          <p:cNvSpPr txBox="1"/>
          <p:nvPr/>
        </p:nvSpPr>
        <p:spPr>
          <a:xfrm>
            <a:off x="2102644" y="1766942"/>
            <a:ext cx="8301144"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C00000"/>
              </a:buClr>
              <a:buSzPts val="1800"/>
              <a:buFont typeface="Arial"/>
              <a:buChar char="•"/>
            </a:pPr>
            <a:r>
              <a:rPr lang="en-US" sz="1800" b="1">
                <a:solidFill>
                  <a:schemeClr val="dk1"/>
                </a:solidFill>
                <a:latin typeface="Gill Sans"/>
                <a:ea typeface="Gill Sans"/>
                <a:cs typeface="Gill Sans"/>
                <a:sym typeface="Gill Sans"/>
              </a:rPr>
              <a:t>1950:</a:t>
            </a:r>
            <a:r>
              <a:rPr lang="en-US" sz="1800">
                <a:solidFill>
                  <a:schemeClr val="dk1"/>
                </a:solidFill>
                <a:latin typeface="Gill Sans"/>
                <a:ea typeface="Gill Sans"/>
                <a:cs typeface="Gill Sans"/>
                <a:sym typeface="Gill Sans"/>
              </a:rPr>
              <a:t> Alan Turing publishes </a:t>
            </a:r>
            <a:r>
              <a:rPr lang="en-US" sz="1800" i="1">
                <a:solidFill>
                  <a:schemeClr val="dk1"/>
                </a:solidFill>
                <a:latin typeface="Gill Sans"/>
                <a:ea typeface="Gill Sans"/>
                <a:cs typeface="Gill Sans"/>
                <a:sym typeface="Gill Sans"/>
              </a:rPr>
              <a:t>Computing Machinery and Intelligence. </a:t>
            </a:r>
            <a:endParaRPr sz="1800">
              <a:solidFill>
                <a:schemeClr val="dk1"/>
              </a:solidFill>
              <a:latin typeface="Gill Sans"/>
              <a:ea typeface="Gill Sans"/>
              <a:cs typeface="Gill Sans"/>
              <a:sym typeface="Gill Sans"/>
            </a:endParaRPr>
          </a:p>
        </p:txBody>
      </p:sp>
      <p:sp>
        <p:nvSpPr>
          <p:cNvPr id="177" name="Google Shape;177;p11"/>
          <p:cNvSpPr/>
          <p:nvPr/>
        </p:nvSpPr>
        <p:spPr>
          <a:xfrm>
            <a:off x="1451579" y="1792087"/>
            <a:ext cx="356200" cy="4125237"/>
          </a:xfrm>
          <a:prstGeom prst="downArrow">
            <a:avLst>
              <a:gd name="adj1" fmla="val 50000"/>
              <a:gd name="adj2" fmla="val 50000"/>
            </a:avLst>
          </a:prstGeom>
          <a:solidFill>
            <a:schemeClr val="accent1"/>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78" name="Google Shape;178;p11"/>
          <p:cNvSpPr txBox="1"/>
          <p:nvPr/>
        </p:nvSpPr>
        <p:spPr>
          <a:xfrm>
            <a:off x="2102644" y="2223663"/>
            <a:ext cx="8301144"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C00000"/>
              </a:buClr>
              <a:buSzPts val="1800"/>
              <a:buFont typeface="Arial"/>
              <a:buChar char="•"/>
            </a:pPr>
            <a:r>
              <a:rPr lang="en-US" sz="1800" b="1">
                <a:solidFill>
                  <a:schemeClr val="dk1"/>
                </a:solidFill>
                <a:latin typeface="Gill Sans"/>
                <a:ea typeface="Gill Sans"/>
                <a:cs typeface="Gill Sans"/>
                <a:sym typeface="Gill Sans"/>
              </a:rPr>
              <a:t>1956:</a:t>
            </a:r>
            <a:r>
              <a:rPr lang="en-US" sz="1800">
                <a:solidFill>
                  <a:schemeClr val="dk1"/>
                </a:solidFill>
                <a:latin typeface="Gill Sans"/>
                <a:ea typeface="Gill Sans"/>
                <a:cs typeface="Gill Sans"/>
                <a:sym typeface="Gill Sans"/>
              </a:rPr>
              <a:t> John McCarthy coins the term 'artificial intelligence' at the first-ever AI</a:t>
            </a:r>
            <a:endParaRPr/>
          </a:p>
        </p:txBody>
      </p:sp>
      <p:sp>
        <p:nvSpPr>
          <p:cNvPr id="179" name="Google Shape;179;p11"/>
          <p:cNvSpPr txBox="1"/>
          <p:nvPr/>
        </p:nvSpPr>
        <p:spPr>
          <a:xfrm>
            <a:off x="2102644" y="2680384"/>
            <a:ext cx="8301144"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C00000"/>
              </a:buClr>
              <a:buSzPts val="1800"/>
              <a:buFont typeface="Arial"/>
              <a:buChar char="•"/>
            </a:pPr>
            <a:r>
              <a:rPr lang="en-US" sz="1800" b="1">
                <a:solidFill>
                  <a:schemeClr val="dk1"/>
                </a:solidFill>
                <a:latin typeface="Gill Sans"/>
                <a:ea typeface="Gill Sans"/>
                <a:cs typeface="Gill Sans"/>
                <a:sym typeface="Gill Sans"/>
              </a:rPr>
              <a:t>1967:</a:t>
            </a:r>
            <a:r>
              <a:rPr lang="en-US" sz="1800">
                <a:solidFill>
                  <a:schemeClr val="dk1"/>
                </a:solidFill>
                <a:latin typeface="Gill Sans"/>
                <a:ea typeface="Gill Sans"/>
                <a:cs typeface="Gill Sans"/>
                <a:sym typeface="Gill Sans"/>
              </a:rPr>
              <a:t> Frank Rosenblatt builds the Mark 1 Perceptron, the first computer based on a neural network that 'learned' though trial and error.</a:t>
            </a:r>
            <a:endParaRPr/>
          </a:p>
        </p:txBody>
      </p:sp>
      <p:sp>
        <p:nvSpPr>
          <p:cNvPr id="180" name="Google Shape;180;p11"/>
          <p:cNvSpPr txBox="1"/>
          <p:nvPr/>
        </p:nvSpPr>
        <p:spPr>
          <a:xfrm>
            <a:off x="2102644" y="3414104"/>
            <a:ext cx="8301144"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C00000"/>
              </a:buClr>
              <a:buSzPts val="1800"/>
              <a:buFont typeface="Arial"/>
              <a:buChar char="•"/>
            </a:pPr>
            <a:r>
              <a:rPr lang="en-US" sz="1800" b="1">
                <a:solidFill>
                  <a:schemeClr val="dk1"/>
                </a:solidFill>
                <a:latin typeface="Gill Sans"/>
                <a:ea typeface="Gill Sans"/>
                <a:cs typeface="Gill Sans"/>
                <a:sym typeface="Gill Sans"/>
              </a:rPr>
              <a:t>1973:</a:t>
            </a:r>
            <a:r>
              <a:rPr lang="en-US" sz="1800">
                <a:solidFill>
                  <a:schemeClr val="dk1"/>
                </a:solidFill>
                <a:latin typeface="Gill Sans"/>
                <a:ea typeface="Gill Sans"/>
                <a:cs typeface="Gill Sans"/>
                <a:sym typeface="Gill Sans"/>
              </a:rPr>
              <a:t> The PROLOG programming language is launched, based on a theorem-proving technique called resolution</a:t>
            </a:r>
            <a:endParaRPr/>
          </a:p>
        </p:txBody>
      </p:sp>
      <p:sp>
        <p:nvSpPr>
          <p:cNvPr id="181" name="Google Shape;181;p11"/>
          <p:cNvSpPr txBox="1"/>
          <p:nvPr/>
        </p:nvSpPr>
        <p:spPr>
          <a:xfrm>
            <a:off x="2102644" y="4147824"/>
            <a:ext cx="8301144"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C00000"/>
              </a:buClr>
              <a:buSzPts val="1800"/>
              <a:buFont typeface="Arial"/>
              <a:buChar char="•"/>
            </a:pPr>
            <a:r>
              <a:rPr lang="en-US" sz="1800" b="1">
                <a:solidFill>
                  <a:schemeClr val="dk1"/>
                </a:solidFill>
                <a:latin typeface="Gill Sans"/>
                <a:ea typeface="Gill Sans"/>
                <a:cs typeface="Gill Sans"/>
                <a:sym typeface="Gill Sans"/>
              </a:rPr>
              <a:t>1980s:</a:t>
            </a:r>
            <a:r>
              <a:rPr lang="en-US" sz="1800">
                <a:solidFill>
                  <a:schemeClr val="dk1"/>
                </a:solidFill>
                <a:latin typeface="Gill Sans"/>
                <a:ea typeface="Gill Sans"/>
                <a:cs typeface="Gill Sans"/>
                <a:sym typeface="Gill Sans"/>
              </a:rPr>
              <a:t> Neural networks, which use a backpropagation algorithm to train themselves</a:t>
            </a:r>
            <a:endParaRPr/>
          </a:p>
        </p:txBody>
      </p:sp>
      <p:sp>
        <p:nvSpPr>
          <p:cNvPr id="182" name="Google Shape;182;p11"/>
          <p:cNvSpPr txBox="1"/>
          <p:nvPr/>
        </p:nvSpPr>
        <p:spPr>
          <a:xfrm>
            <a:off x="2102644" y="4604545"/>
            <a:ext cx="877556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C00000"/>
              </a:buClr>
              <a:buSzPts val="1800"/>
              <a:buFont typeface="Arial"/>
              <a:buChar char="•"/>
            </a:pPr>
            <a:r>
              <a:rPr lang="en-US" sz="1800" b="1">
                <a:solidFill>
                  <a:schemeClr val="dk1"/>
                </a:solidFill>
                <a:latin typeface="Gill Sans"/>
                <a:ea typeface="Gill Sans"/>
                <a:cs typeface="Gill Sans"/>
                <a:sym typeface="Gill Sans"/>
              </a:rPr>
              <a:t>1997:</a:t>
            </a:r>
            <a:r>
              <a:rPr lang="en-US" sz="1800">
                <a:solidFill>
                  <a:schemeClr val="dk1"/>
                </a:solidFill>
                <a:latin typeface="Gill Sans"/>
                <a:ea typeface="Gill Sans"/>
                <a:cs typeface="Gill Sans"/>
                <a:sym typeface="Gill Sans"/>
              </a:rPr>
              <a:t> IBM's Deep Blue beats then world champion Garry Kasparov in a chess match </a:t>
            </a:r>
            <a:endParaRPr/>
          </a:p>
        </p:txBody>
      </p:sp>
      <p:sp>
        <p:nvSpPr>
          <p:cNvPr id="183" name="Google Shape;183;p11"/>
          <p:cNvSpPr txBox="1"/>
          <p:nvPr/>
        </p:nvSpPr>
        <p:spPr>
          <a:xfrm>
            <a:off x="2102644" y="5061266"/>
            <a:ext cx="877556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C00000"/>
              </a:buClr>
              <a:buSzPts val="1800"/>
              <a:buFont typeface="Arial"/>
              <a:buChar char="•"/>
            </a:pPr>
            <a:r>
              <a:rPr lang="en-US" sz="1800" b="1">
                <a:solidFill>
                  <a:schemeClr val="dk1"/>
                </a:solidFill>
                <a:latin typeface="Gill Sans"/>
                <a:ea typeface="Gill Sans"/>
                <a:cs typeface="Gill Sans"/>
                <a:sym typeface="Gill Sans"/>
              </a:rPr>
              <a:t>2011:</a:t>
            </a:r>
            <a:r>
              <a:rPr lang="en-US" sz="1800">
                <a:solidFill>
                  <a:schemeClr val="dk1"/>
                </a:solidFill>
                <a:latin typeface="Gill Sans"/>
                <a:ea typeface="Gill Sans"/>
                <a:cs typeface="Gill Sans"/>
                <a:sym typeface="Gill Sans"/>
              </a:rPr>
              <a:t> IBM Watson beats champions Ken Jennings and Brad Rutter at </a:t>
            </a:r>
            <a:r>
              <a:rPr lang="en-US" sz="1800" i="1">
                <a:solidFill>
                  <a:schemeClr val="dk1"/>
                </a:solidFill>
                <a:latin typeface="Gill Sans"/>
                <a:ea typeface="Gill Sans"/>
                <a:cs typeface="Gill Sans"/>
                <a:sym typeface="Gill Sans"/>
              </a:rPr>
              <a:t>Jeopardy!</a:t>
            </a:r>
            <a:endParaRPr sz="1800">
              <a:solidFill>
                <a:schemeClr val="dk1"/>
              </a:solidFill>
              <a:latin typeface="Gill Sans"/>
              <a:ea typeface="Gill Sans"/>
              <a:cs typeface="Gill Sans"/>
              <a:sym typeface="Gill Sans"/>
            </a:endParaRPr>
          </a:p>
        </p:txBody>
      </p:sp>
      <p:sp>
        <p:nvSpPr>
          <p:cNvPr id="184" name="Google Shape;184;p11"/>
          <p:cNvSpPr txBox="1"/>
          <p:nvPr/>
        </p:nvSpPr>
        <p:spPr>
          <a:xfrm>
            <a:off x="2102643" y="5517984"/>
            <a:ext cx="877556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C00000"/>
              </a:buClr>
              <a:buSzPts val="1800"/>
              <a:buFont typeface="Arial"/>
              <a:buChar char="•"/>
            </a:pPr>
            <a:r>
              <a:rPr lang="en-US" sz="1800" b="1">
                <a:solidFill>
                  <a:schemeClr val="dk1"/>
                </a:solidFill>
                <a:latin typeface="Gill Sans"/>
                <a:ea typeface="Gill Sans"/>
                <a:cs typeface="Gill Sans"/>
                <a:sym typeface="Gill Sans"/>
              </a:rPr>
              <a:t>2016:</a:t>
            </a:r>
            <a:r>
              <a:rPr lang="en-US" sz="1800">
                <a:solidFill>
                  <a:schemeClr val="dk1"/>
                </a:solidFill>
                <a:latin typeface="Gill Sans"/>
                <a:ea typeface="Gill Sans"/>
                <a:cs typeface="Gill Sans"/>
                <a:sym typeface="Gill Sans"/>
              </a:rPr>
              <a:t> DeepMind's AlphaGo program, powered by a deep neural network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AI의 미래 </a:t>
            </a:r>
            <a:endParaRPr/>
          </a:p>
        </p:txBody>
      </p:sp>
      <p:sp>
        <p:nvSpPr>
          <p:cNvPr id="190" name="Google Shape;190;p12"/>
          <p:cNvSpPr txBox="1"/>
          <p:nvPr/>
        </p:nvSpPr>
        <p:spPr>
          <a:xfrm>
            <a:off x="7098849" y="1792087"/>
            <a:ext cx="5093151" cy="2651345"/>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chemeClr val="accent1"/>
              </a:buClr>
              <a:buSzPts val="4400"/>
              <a:buFont typeface="Arial"/>
              <a:buNone/>
            </a:pPr>
            <a:endParaRPr sz="4400">
              <a:solidFill>
                <a:schemeClr val="dk1"/>
              </a:solidFill>
              <a:latin typeface="Gill Sans"/>
              <a:ea typeface="Gill Sans"/>
              <a:cs typeface="Gill Sans"/>
              <a:sym typeface="Gill Sans"/>
            </a:endParaRPr>
          </a:p>
        </p:txBody>
      </p:sp>
      <p:sp>
        <p:nvSpPr>
          <p:cNvPr id="191" name="Google Shape;191;p12"/>
          <p:cNvSpPr txBox="1"/>
          <p:nvPr/>
        </p:nvSpPr>
        <p:spPr>
          <a:xfrm>
            <a:off x="1396523" y="1640431"/>
            <a:ext cx="10100589" cy="6770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i="1" dirty="0">
              <a:solidFill>
                <a:schemeClr val="dk1"/>
              </a:solidFill>
              <a:latin typeface="Gill Sans"/>
              <a:ea typeface="Gill Sans"/>
              <a:cs typeface="Gill Sans"/>
              <a:sym typeface="Gill Sans"/>
            </a:endParaRPr>
          </a:p>
          <a:p>
            <a:pPr marL="0" marR="0" lvl="0" indent="0" algn="l" rtl="0">
              <a:spcBef>
                <a:spcPts val="0"/>
              </a:spcBef>
              <a:spcAft>
                <a:spcPts val="0"/>
              </a:spcAft>
              <a:buNone/>
            </a:pPr>
            <a:r>
              <a:rPr lang="en-US" sz="2000" b="1" dirty="0" err="1">
                <a:solidFill>
                  <a:srgbClr val="000000"/>
                </a:solidFill>
                <a:latin typeface="Gill Sans"/>
                <a:ea typeface="Gill Sans"/>
                <a:cs typeface="Gill Sans"/>
                <a:sym typeface="Gill Sans"/>
              </a:rPr>
              <a:t>특정</a:t>
            </a:r>
            <a:r>
              <a:rPr lang="en-US" sz="2000" b="1" dirty="0">
                <a:solidFill>
                  <a:srgbClr val="000000"/>
                </a:solidFill>
                <a:latin typeface="Gill Sans"/>
                <a:ea typeface="Gill Sans"/>
                <a:cs typeface="Gill Sans"/>
                <a:sym typeface="Gill Sans"/>
              </a:rPr>
              <a:t> </a:t>
            </a:r>
            <a:r>
              <a:rPr lang="en-US" sz="2000" b="1" dirty="0" err="1">
                <a:solidFill>
                  <a:srgbClr val="000000"/>
                </a:solidFill>
                <a:latin typeface="Gill Sans"/>
                <a:ea typeface="Gill Sans"/>
                <a:cs typeface="Gill Sans"/>
                <a:sym typeface="Gill Sans"/>
              </a:rPr>
              <a:t>과제를</a:t>
            </a:r>
            <a:r>
              <a:rPr lang="en-US" sz="2000" b="1" dirty="0">
                <a:solidFill>
                  <a:srgbClr val="000000"/>
                </a:solidFill>
                <a:latin typeface="Gill Sans"/>
                <a:ea typeface="Gill Sans"/>
                <a:cs typeface="Gill Sans"/>
                <a:sym typeface="Gill Sans"/>
              </a:rPr>
              <a:t> </a:t>
            </a:r>
            <a:r>
              <a:rPr lang="en-US" sz="2000" b="1" dirty="0" err="1">
                <a:solidFill>
                  <a:srgbClr val="000000"/>
                </a:solidFill>
                <a:latin typeface="Gill Sans"/>
                <a:ea typeface="Gill Sans"/>
                <a:cs typeface="Gill Sans"/>
                <a:sym typeface="Gill Sans"/>
              </a:rPr>
              <a:t>해결하기</a:t>
            </a:r>
            <a:r>
              <a:rPr lang="en-US" sz="2000" b="1" dirty="0">
                <a:solidFill>
                  <a:srgbClr val="000000"/>
                </a:solidFill>
                <a:latin typeface="Gill Sans"/>
                <a:ea typeface="Gill Sans"/>
                <a:cs typeface="Gill Sans"/>
                <a:sym typeface="Gill Sans"/>
              </a:rPr>
              <a:t> </a:t>
            </a:r>
            <a:r>
              <a:rPr lang="en-US" sz="2000" b="1" dirty="0" err="1">
                <a:solidFill>
                  <a:srgbClr val="000000"/>
                </a:solidFill>
                <a:latin typeface="Gill Sans"/>
                <a:ea typeface="Gill Sans"/>
                <a:cs typeface="Gill Sans"/>
                <a:sym typeface="Gill Sans"/>
              </a:rPr>
              <a:t>위해</a:t>
            </a:r>
            <a:r>
              <a:rPr lang="en-US" sz="2000" b="1" dirty="0">
                <a:solidFill>
                  <a:srgbClr val="000000"/>
                </a:solidFill>
                <a:latin typeface="Gill Sans"/>
                <a:ea typeface="Gill Sans"/>
                <a:cs typeface="Gill Sans"/>
                <a:sym typeface="Gill Sans"/>
              </a:rPr>
              <a:t> </a:t>
            </a:r>
            <a:r>
              <a:rPr lang="en-US" sz="2000" b="1" dirty="0" err="1">
                <a:solidFill>
                  <a:srgbClr val="000000"/>
                </a:solidFill>
                <a:latin typeface="Gill Sans"/>
                <a:ea typeface="Gill Sans"/>
                <a:cs typeface="Gill Sans"/>
                <a:sym typeface="Gill Sans"/>
              </a:rPr>
              <a:t>단기간에</a:t>
            </a:r>
            <a:r>
              <a:rPr lang="en-US" sz="2000" b="1" dirty="0">
                <a:solidFill>
                  <a:srgbClr val="000000"/>
                </a:solidFill>
                <a:latin typeface="Gill Sans"/>
                <a:ea typeface="Gill Sans"/>
                <a:cs typeface="Gill Sans"/>
                <a:sym typeface="Gill Sans"/>
              </a:rPr>
              <a:t> </a:t>
            </a:r>
            <a:r>
              <a:rPr lang="en-US" sz="2000" b="1" dirty="0" err="1">
                <a:solidFill>
                  <a:srgbClr val="000000"/>
                </a:solidFill>
                <a:latin typeface="Gill Sans"/>
                <a:ea typeface="Gill Sans"/>
                <a:cs typeface="Gill Sans"/>
                <a:sym typeface="Gill Sans"/>
              </a:rPr>
              <a:t>AI를</a:t>
            </a:r>
            <a:r>
              <a:rPr lang="en-US" sz="2000" b="1" dirty="0">
                <a:solidFill>
                  <a:srgbClr val="000000"/>
                </a:solidFill>
                <a:latin typeface="Gill Sans"/>
                <a:ea typeface="Gill Sans"/>
                <a:cs typeface="Gill Sans"/>
                <a:sym typeface="Gill Sans"/>
              </a:rPr>
              <a:t> </a:t>
            </a:r>
            <a:r>
              <a:rPr lang="en-US" sz="2000" b="1" dirty="0" err="1">
                <a:solidFill>
                  <a:srgbClr val="000000"/>
                </a:solidFill>
                <a:latin typeface="Gill Sans"/>
                <a:ea typeface="Gill Sans"/>
                <a:cs typeface="Gill Sans"/>
                <a:sym typeface="Gill Sans"/>
              </a:rPr>
              <a:t>채택하는</a:t>
            </a:r>
            <a:r>
              <a:rPr lang="en-US" sz="2000" b="1" dirty="0">
                <a:solidFill>
                  <a:srgbClr val="000000"/>
                </a:solidFill>
                <a:latin typeface="Gill Sans"/>
                <a:ea typeface="Gill Sans"/>
                <a:cs typeface="Gill Sans"/>
                <a:sym typeface="Gill Sans"/>
              </a:rPr>
              <a:t> </a:t>
            </a:r>
            <a:r>
              <a:rPr lang="en-US" sz="2000" b="1" dirty="0" err="1">
                <a:solidFill>
                  <a:srgbClr val="000000"/>
                </a:solidFill>
                <a:latin typeface="Gill Sans"/>
                <a:ea typeface="Gill Sans"/>
                <a:cs typeface="Gill Sans"/>
                <a:sym typeface="Gill Sans"/>
              </a:rPr>
              <a:t>기업이</a:t>
            </a:r>
            <a:r>
              <a:rPr lang="en-US" sz="2000" b="1" dirty="0">
                <a:solidFill>
                  <a:srgbClr val="000000"/>
                </a:solidFill>
                <a:latin typeface="Gill Sans"/>
                <a:ea typeface="Gill Sans"/>
                <a:cs typeface="Gill Sans"/>
                <a:sym typeface="Gill Sans"/>
              </a:rPr>
              <a:t> </a:t>
            </a:r>
            <a:r>
              <a:rPr lang="en-US" sz="2000" b="1" dirty="0" err="1">
                <a:solidFill>
                  <a:srgbClr val="000000"/>
                </a:solidFill>
                <a:latin typeface="Gill Sans"/>
                <a:ea typeface="Gill Sans"/>
                <a:cs typeface="Gill Sans"/>
                <a:sym typeface="Gill Sans"/>
              </a:rPr>
              <a:t>점점</a:t>
            </a:r>
            <a:r>
              <a:rPr lang="en-US" sz="2000" b="1" dirty="0">
                <a:solidFill>
                  <a:srgbClr val="000000"/>
                </a:solidFill>
                <a:latin typeface="Gill Sans"/>
                <a:ea typeface="Gill Sans"/>
                <a:cs typeface="Gill Sans"/>
                <a:sym typeface="Gill Sans"/>
              </a:rPr>
              <a:t> 더 </a:t>
            </a:r>
            <a:r>
              <a:rPr lang="en-US" sz="2000" b="1" dirty="0" err="1">
                <a:solidFill>
                  <a:srgbClr val="000000"/>
                </a:solidFill>
                <a:latin typeface="Gill Sans"/>
                <a:ea typeface="Gill Sans"/>
                <a:cs typeface="Gill Sans"/>
                <a:sym typeface="Gill Sans"/>
              </a:rPr>
              <a:t>많아지고</a:t>
            </a:r>
            <a:r>
              <a:rPr lang="en-US" sz="2000" b="1" dirty="0">
                <a:solidFill>
                  <a:srgbClr val="000000"/>
                </a:solidFill>
                <a:latin typeface="Gill Sans"/>
                <a:ea typeface="Gill Sans"/>
                <a:cs typeface="Gill Sans"/>
                <a:sym typeface="Gill Sans"/>
              </a:rPr>
              <a:t> </a:t>
            </a:r>
            <a:r>
              <a:rPr lang="en-US" sz="2000" b="1" dirty="0" err="1">
                <a:solidFill>
                  <a:srgbClr val="000000"/>
                </a:solidFill>
                <a:latin typeface="Gill Sans"/>
                <a:ea typeface="Gill Sans"/>
                <a:cs typeface="Gill Sans"/>
                <a:sym typeface="Gill Sans"/>
              </a:rPr>
              <a:t>있는</a:t>
            </a:r>
            <a:r>
              <a:rPr lang="en-US" sz="2000" b="1" dirty="0">
                <a:solidFill>
                  <a:srgbClr val="000000"/>
                </a:solidFill>
                <a:latin typeface="Gill Sans"/>
                <a:ea typeface="Gill Sans"/>
                <a:cs typeface="Gill Sans"/>
                <a:sym typeface="Gill Sans"/>
              </a:rPr>
              <a:t> 중 </a:t>
            </a:r>
            <a:endParaRPr sz="2000" b="1" dirty="0">
              <a:solidFill>
                <a:srgbClr val="000000"/>
              </a:solidFill>
              <a:latin typeface="Gill Sans"/>
              <a:ea typeface="Gill Sans"/>
              <a:cs typeface="Gill Sans"/>
              <a:sym typeface="Gill Sans"/>
            </a:endParaRPr>
          </a:p>
        </p:txBody>
      </p:sp>
      <p:pic>
        <p:nvPicPr>
          <p:cNvPr id="192" name="Google Shape;192;p12"/>
          <p:cNvPicPr preferRelativeResize="0"/>
          <p:nvPr/>
        </p:nvPicPr>
        <p:blipFill rotWithShape="1">
          <a:blip r:embed="rId3">
            <a:alphaModFix/>
          </a:blip>
          <a:srcRect/>
          <a:stretch/>
        </p:blipFill>
        <p:spPr>
          <a:xfrm>
            <a:off x="1396523" y="3117759"/>
            <a:ext cx="5891262" cy="1888508"/>
          </a:xfrm>
          <a:prstGeom prst="rect">
            <a:avLst/>
          </a:prstGeom>
          <a:noFill/>
          <a:ln>
            <a:noFill/>
          </a:ln>
        </p:spPr>
      </p:pic>
      <p:pic>
        <p:nvPicPr>
          <p:cNvPr id="193" name="Google Shape;193;p12"/>
          <p:cNvPicPr preferRelativeResize="0"/>
          <p:nvPr/>
        </p:nvPicPr>
        <p:blipFill rotWithShape="1">
          <a:blip r:embed="rId4">
            <a:alphaModFix/>
          </a:blip>
          <a:srcRect/>
          <a:stretch/>
        </p:blipFill>
        <p:spPr>
          <a:xfrm>
            <a:off x="8589182" y="3117759"/>
            <a:ext cx="2679697" cy="1812703"/>
          </a:xfrm>
          <a:prstGeom prst="rect">
            <a:avLst/>
          </a:prstGeom>
          <a:noFill/>
          <a:ln>
            <a:noFill/>
          </a:ln>
        </p:spPr>
      </p:pic>
      <p:sp>
        <p:nvSpPr>
          <p:cNvPr id="194" name="Google Shape;194;p12"/>
          <p:cNvSpPr txBox="1"/>
          <p:nvPr/>
        </p:nvSpPr>
        <p:spPr>
          <a:xfrm>
            <a:off x="8025601" y="5130150"/>
            <a:ext cx="406766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000000"/>
                </a:solidFill>
                <a:latin typeface="Gill Sans"/>
                <a:ea typeface="Gill Sans"/>
                <a:cs typeface="Gill Sans"/>
                <a:sym typeface="Gill Sans"/>
              </a:rPr>
              <a:t>AI 솔루션 가격이 합리적인 수준으로 내려가고 사용하기 쉬운 UX 제공으로 도입률이 올라갈 것으로 전망</a:t>
            </a:r>
            <a:endParaRPr sz="1800" b="1" i="1">
              <a:solidFill>
                <a:srgbClr val="000000"/>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3"/>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dirty="0"/>
              <a:t>AI</a:t>
            </a:r>
            <a:r>
              <a:rPr lang="ko-KR" altLang="en-US" dirty="0"/>
              <a:t>는</a:t>
            </a:r>
            <a:r>
              <a:rPr lang="en-US" dirty="0" err="1"/>
              <a:t>인간의</a:t>
            </a:r>
            <a:r>
              <a:rPr lang="en-US" dirty="0"/>
              <a:t> </a:t>
            </a:r>
            <a:r>
              <a:rPr lang="en-US" dirty="0" err="1"/>
              <a:t>정보</a:t>
            </a:r>
            <a:r>
              <a:rPr lang="en-US" dirty="0"/>
              <a:t> </a:t>
            </a:r>
            <a:r>
              <a:rPr lang="en-US" dirty="0" err="1"/>
              <a:t>인식</a:t>
            </a:r>
            <a:r>
              <a:rPr lang="en-US" dirty="0"/>
              <a:t> </a:t>
            </a:r>
            <a:r>
              <a:rPr lang="en-US" dirty="0" err="1"/>
              <a:t>방법</a:t>
            </a:r>
            <a:r>
              <a:rPr lang="ko-KR" altLang="en-US" dirty="0"/>
              <a:t>을 모방</a:t>
            </a:r>
            <a:endParaRPr dirty="0"/>
          </a:p>
        </p:txBody>
      </p:sp>
      <p:sp>
        <p:nvSpPr>
          <p:cNvPr id="200" name="Google Shape;200;p13"/>
          <p:cNvSpPr txBox="1">
            <a:spLocks noGrp="1"/>
          </p:cNvSpPr>
          <p:nvPr>
            <p:ph type="body" idx="1"/>
          </p:nvPr>
        </p:nvSpPr>
        <p:spPr>
          <a:xfrm>
            <a:off x="1451579" y="1703693"/>
            <a:ext cx="9603275" cy="3450613"/>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dirty="0" err="1"/>
              <a:t>인간의</a:t>
            </a:r>
            <a:r>
              <a:rPr lang="en-US" dirty="0"/>
              <a:t> </a:t>
            </a:r>
            <a:r>
              <a:rPr lang="en-US" dirty="0" err="1"/>
              <a:t>인식</a:t>
            </a:r>
            <a:r>
              <a:rPr lang="en-US" dirty="0"/>
              <a:t> </a:t>
            </a:r>
            <a:r>
              <a:rPr lang="en-US" dirty="0" err="1"/>
              <a:t>방법</a:t>
            </a:r>
            <a:br>
              <a:rPr lang="en-US" dirty="0"/>
            </a:br>
            <a:r>
              <a:rPr lang="en-US" sz="1600" dirty="0"/>
              <a:t>- </a:t>
            </a:r>
            <a:r>
              <a:rPr lang="en-US" sz="1600" dirty="0" err="1"/>
              <a:t>지금까지</a:t>
            </a:r>
            <a:r>
              <a:rPr lang="en-US" sz="1600" dirty="0"/>
              <a:t> </a:t>
            </a:r>
            <a:r>
              <a:rPr lang="en-US" sz="1600" dirty="0" err="1"/>
              <a:t>다양한</a:t>
            </a:r>
            <a:r>
              <a:rPr lang="en-US" sz="1600" dirty="0"/>
              <a:t> </a:t>
            </a:r>
            <a:r>
              <a:rPr lang="en-US" sz="1600" dirty="0" err="1"/>
              <a:t>매체</a:t>
            </a:r>
            <a:r>
              <a:rPr lang="en-US" sz="1600" dirty="0"/>
              <a:t>(</a:t>
            </a:r>
            <a:r>
              <a:rPr lang="en-US" sz="1600" dirty="0" err="1"/>
              <a:t>TV나</a:t>
            </a:r>
            <a:r>
              <a:rPr lang="en-US" sz="1600" dirty="0"/>
              <a:t> 책)를 </a:t>
            </a:r>
            <a:r>
              <a:rPr lang="en-US" sz="1600" dirty="0" err="1"/>
              <a:t>통하거나</a:t>
            </a:r>
            <a:r>
              <a:rPr lang="en-US" sz="1600" dirty="0"/>
              <a:t> </a:t>
            </a:r>
            <a:r>
              <a:rPr lang="en-US" sz="1600" dirty="0" err="1"/>
              <a:t>직접</a:t>
            </a:r>
            <a:r>
              <a:rPr lang="en-US" sz="1600" dirty="0"/>
              <a:t> </a:t>
            </a:r>
            <a:r>
              <a:rPr lang="en-US" sz="1600" dirty="0" err="1"/>
              <a:t>목격한</a:t>
            </a:r>
            <a:r>
              <a:rPr lang="en-US" sz="1600" dirty="0"/>
              <a:t> </a:t>
            </a:r>
            <a:r>
              <a:rPr lang="en-US" sz="1600" dirty="0" err="1"/>
              <a:t>내용을</a:t>
            </a:r>
            <a:r>
              <a:rPr lang="en-US" sz="1600" dirty="0"/>
              <a:t> </a:t>
            </a:r>
            <a:r>
              <a:rPr lang="en-US" sz="1600" dirty="0" err="1"/>
              <a:t>근거로</a:t>
            </a:r>
            <a:r>
              <a:rPr lang="en-US" sz="1600" dirty="0"/>
              <a:t> </a:t>
            </a:r>
            <a:r>
              <a:rPr lang="en-US" sz="1600" dirty="0" err="1"/>
              <a:t>판단</a:t>
            </a:r>
            <a:br>
              <a:rPr lang="en-US" sz="1600" dirty="0"/>
            </a:br>
            <a:r>
              <a:rPr lang="en-US" sz="1600" dirty="0"/>
              <a:t>- </a:t>
            </a:r>
            <a:r>
              <a:rPr lang="en-US" sz="1600" dirty="0" err="1"/>
              <a:t>특징을</a:t>
            </a:r>
            <a:r>
              <a:rPr lang="en-US" sz="1600" dirty="0"/>
              <a:t> </a:t>
            </a:r>
            <a:r>
              <a:rPr lang="en-US" sz="1600" dirty="0" err="1"/>
              <a:t>추출</a:t>
            </a:r>
            <a:r>
              <a:rPr lang="en-US" sz="1600" dirty="0"/>
              <a:t>, </a:t>
            </a:r>
            <a:r>
              <a:rPr lang="en-US" sz="1600" dirty="0" err="1"/>
              <a:t>대상이</a:t>
            </a:r>
            <a:r>
              <a:rPr lang="en-US" sz="1600" dirty="0"/>
              <a:t> </a:t>
            </a:r>
            <a:r>
              <a:rPr lang="en-US" sz="1600" dirty="0" err="1"/>
              <a:t>판단한</a:t>
            </a:r>
            <a:r>
              <a:rPr lang="en-US" sz="1600" dirty="0"/>
              <a:t> </a:t>
            </a:r>
            <a:r>
              <a:rPr lang="en-US" sz="1600" dirty="0" err="1"/>
              <a:t>동물</a:t>
            </a:r>
            <a:r>
              <a:rPr lang="en-US" sz="1600" dirty="0"/>
              <a:t> </a:t>
            </a:r>
            <a:r>
              <a:rPr lang="en-US" sz="1600" dirty="0" err="1"/>
              <a:t>물체</a:t>
            </a:r>
            <a:r>
              <a:rPr lang="en-US" sz="1600" dirty="0"/>
              <a:t> </a:t>
            </a:r>
            <a:r>
              <a:rPr lang="en-US" sz="1600" dirty="0" err="1"/>
              <a:t>식물</a:t>
            </a:r>
            <a:r>
              <a:rPr lang="en-US" sz="1600" dirty="0"/>
              <a:t> </a:t>
            </a:r>
            <a:r>
              <a:rPr lang="en-US" sz="1600" dirty="0" err="1"/>
              <a:t>대상으로</a:t>
            </a:r>
            <a:r>
              <a:rPr lang="en-US" sz="1600" dirty="0"/>
              <a:t> </a:t>
            </a:r>
            <a:r>
              <a:rPr lang="en-US" sz="1600" dirty="0" err="1"/>
              <a:t>기억</a:t>
            </a:r>
            <a:br>
              <a:rPr lang="en-US" sz="1600" dirty="0"/>
            </a:br>
            <a:r>
              <a:rPr lang="en-US" sz="1600" dirty="0"/>
              <a:t>- </a:t>
            </a:r>
            <a:r>
              <a:rPr lang="en-US" sz="1600" dirty="0" err="1"/>
              <a:t>사진의</a:t>
            </a:r>
            <a:r>
              <a:rPr lang="en-US" sz="1600" dirty="0"/>
              <a:t> </a:t>
            </a:r>
            <a:r>
              <a:rPr lang="en-US" sz="1600" dirty="0" err="1"/>
              <a:t>특징과</a:t>
            </a:r>
            <a:r>
              <a:rPr lang="en-US" sz="1600" dirty="0"/>
              <a:t> </a:t>
            </a:r>
            <a:r>
              <a:rPr lang="en-US" sz="1600" dirty="0" err="1"/>
              <a:t>지금까지</a:t>
            </a:r>
            <a:r>
              <a:rPr lang="en-US" sz="1600" dirty="0"/>
              <a:t> </a:t>
            </a:r>
            <a:r>
              <a:rPr lang="en-US" sz="1600" dirty="0" err="1"/>
              <a:t>기억한</a:t>
            </a:r>
            <a:r>
              <a:rPr lang="en-US" sz="1600" dirty="0"/>
              <a:t> </a:t>
            </a:r>
            <a:r>
              <a:rPr lang="en-US" sz="1600" dirty="0" err="1"/>
              <a:t>여러</a:t>
            </a:r>
            <a:r>
              <a:rPr lang="en-US" sz="1600" dirty="0"/>
              <a:t> </a:t>
            </a:r>
            <a:r>
              <a:rPr lang="en-US" sz="1600" dirty="0" err="1"/>
              <a:t>특징을</a:t>
            </a:r>
            <a:r>
              <a:rPr lang="en-US" sz="1600" dirty="0"/>
              <a:t> </a:t>
            </a:r>
            <a:r>
              <a:rPr lang="en-US" sz="1600" dirty="0" err="1"/>
              <a:t>대조</a:t>
            </a:r>
            <a:r>
              <a:rPr lang="en-US" sz="1600" dirty="0"/>
              <a:t>, </a:t>
            </a:r>
            <a:r>
              <a:rPr lang="en-US" sz="1600" b="1" dirty="0" err="1"/>
              <a:t>유사성을</a:t>
            </a:r>
            <a:r>
              <a:rPr lang="en-US" sz="1600" dirty="0"/>
              <a:t> </a:t>
            </a:r>
            <a:r>
              <a:rPr lang="en-US" sz="1600" dirty="0" err="1"/>
              <a:t>관련</a:t>
            </a:r>
            <a:r>
              <a:rPr lang="en-US" sz="1600" dirty="0"/>
              <a:t> </a:t>
            </a:r>
            <a:r>
              <a:rPr lang="en-US" sz="1600" dirty="0" err="1"/>
              <a:t>지어</a:t>
            </a:r>
            <a:r>
              <a:rPr lang="en-US" sz="1600" dirty="0"/>
              <a:t> </a:t>
            </a:r>
            <a:r>
              <a:rPr lang="en-US" sz="1600" dirty="0" err="1"/>
              <a:t>물체를</a:t>
            </a:r>
            <a:r>
              <a:rPr lang="en-US" sz="1600" dirty="0"/>
              <a:t> </a:t>
            </a:r>
            <a:r>
              <a:rPr lang="en-US" sz="1600" dirty="0" err="1"/>
              <a:t>인식</a:t>
            </a:r>
            <a:r>
              <a:rPr lang="en-US" sz="1600" dirty="0"/>
              <a:t> </a:t>
            </a:r>
            <a:endParaRPr sz="1600" dirty="0"/>
          </a:p>
          <a:p>
            <a:pPr marL="0" lvl="0" indent="0" algn="l" rtl="0">
              <a:lnSpc>
                <a:spcPct val="120000"/>
              </a:lnSpc>
              <a:spcBef>
                <a:spcPts val="1000"/>
              </a:spcBef>
              <a:spcAft>
                <a:spcPts val="0"/>
              </a:spcAft>
              <a:buSzPts val="1600"/>
              <a:buNone/>
            </a:pPr>
            <a:endParaRPr sz="1600" dirty="0"/>
          </a:p>
          <a:p>
            <a:pPr marL="228600" lvl="0" indent="-228600" algn="l" rtl="0">
              <a:lnSpc>
                <a:spcPct val="120000"/>
              </a:lnSpc>
              <a:spcBef>
                <a:spcPts val="1000"/>
              </a:spcBef>
              <a:spcAft>
                <a:spcPts val="0"/>
              </a:spcAft>
              <a:buSzPts val="2000"/>
              <a:buChar char="•"/>
            </a:pPr>
            <a:r>
              <a:rPr lang="en-US" dirty="0" err="1"/>
              <a:t>뇌의</a:t>
            </a:r>
            <a:r>
              <a:rPr lang="en-US" dirty="0"/>
              <a:t> </a:t>
            </a:r>
            <a:r>
              <a:rPr lang="en-US" dirty="0" err="1"/>
              <a:t>인식</a:t>
            </a:r>
            <a:r>
              <a:rPr lang="en-US" dirty="0"/>
              <a:t> Process 를 </a:t>
            </a:r>
            <a:r>
              <a:rPr lang="en-US" dirty="0" err="1"/>
              <a:t>모방</a:t>
            </a:r>
            <a:br>
              <a:rPr lang="en-US" dirty="0"/>
            </a:br>
            <a:r>
              <a:rPr lang="en-US" sz="1600" dirty="0"/>
              <a:t>- </a:t>
            </a:r>
            <a:r>
              <a:rPr lang="ko-KR" altLang="en-US" sz="1600" dirty="0"/>
              <a:t>뇌의 </a:t>
            </a:r>
            <a:r>
              <a:rPr lang="en-US" sz="1600" dirty="0" err="1"/>
              <a:t>뉴런</a:t>
            </a:r>
            <a:r>
              <a:rPr lang="en-US" sz="1600" dirty="0"/>
              <a:t>(</a:t>
            </a:r>
            <a:r>
              <a:rPr lang="en-US" sz="1600" dirty="0" err="1"/>
              <a:t>신경세포</a:t>
            </a:r>
            <a:r>
              <a:rPr lang="en-US" sz="1600" dirty="0"/>
              <a:t>)의 </a:t>
            </a:r>
            <a:r>
              <a:rPr lang="en-US" sz="1600" dirty="0" err="1"/>
              <a:t>네트워크에</a:t>
            </a:r>
            <a:r>
              <a:rPr lang="en-US" sz="1600" dirty="0"/>
              <a:t> </a:t>
            </a:r>
            <a:r>
              <a:rPr lang="en-US" sz="1600" dirty="0" err="1"/>
              <a:t>의한</a:t>
            </a:r>
            <a:r>
              <a:rPr lang="en-US" sz="1600" dirty="0"/>
              <a:t> </a:t>
            </a:r>
            <a:r>
              <a:rPr lang="en-US" sz="1600" dirty="0" err="1"/>
              <a:t>인식프로세스의</a:t>
            </a:r>
            <a:r>
              <a:rPr lang="en-US" sz="1600" dirty="0"/>
              <a:t> </a:t>
            </a:r>
            <a:r>
              <a:rPr lang="en-US" sz="1600" dirty="0" err="1"/>
              <a:t>결과</a:t>
            </a:r>
            <a:br>
              <a:rPr lang="en-US" sz="1600" dirty="0"/>
            </a:br>
            <a:r>
              <a:rPr lang="en-US" sz="1600" dirty="0"/>
              <a:t>- </a:t>
            </a:r>
            <a:r>
              <a:rPr lang="en-US" sz="1600" dirty="0" err="1"/>
              <a:t>뉴런</a:t>
            </a:r>
            <a:r>
              <a:rPr lang="en-US" sz="1600" dirty="0"/>
              <a:t> </a:t>
            </a:r>
            <a:r>
              <a:rPr lang="en-US" sz="1600" dirty="0" err="1"/>
              <a:t>상호</a:t>
            </a:r>
            <a:r>
              <a:rPr lang="en-US" sz="1600" dirty="0"/>
              <a:t> 간 </a:t>
            </a:r>
            <a:r>
              <a:rPr lang="en-US" sz="1600" dirty="0" err="1"/>
              <a:t>시냅스로</a:t>
            </a:r>
            <a:r>
              <a:rPr lang="en-US" sz="1600" dirty="0"/>
              <a:t> </a:t>
            </a:r>
            <a:r>
              <a:rPr lang="en-US" sz="1600" dirty="0" err="1"/>
              <a:t>인한</a:t>
            </a:r>
            <a:r>
              <a:rPr lang="en-US" sz="1600" dirty="0"/>
              <a:t> </a:t>
            </a:r>
            <a:r>
              <a:rPr lang="en-US" sz="1600" dirty="0" err="1"/>
              <a:t>다중</a:t>
            </a:r>
            <a:r>
              <a:rPr lang="en-US" sz="1600" dirty="0"/>
              <a:t> </a:t>
            </a:r>
            <a:r>
              <a:rPr lang="en-US" sz="1600" dirty="0" err="1"/>
              <a:t>병렬</a:t>
            </a:r>
            <a:r>
              <a:rPr lang="en-US" sz="1600" dirty="0"/>
              <a:t> </a:t>
            </a:r>
            <a:r>
              <a:rPr lang="en-US" sz="1600" dirty="0" err="1"/>
              <a:t>접속되어</a:t>
            </a:r>
            <a:r>
              <a:rPr lang="en-US" sz="1600" dirty="0"/>
              <a:t> </a:t>
            </a:r>
            <a:r>
              <a:rPr lang="en-US" sz="1600" dirty="0" err="1"/>
              <a:t>있음</a:t>
            </a:r>
            <a:br>
              <a:rPr lang="en-US" sz="1600" dirty="0"/>
            </a:br>
            <a:r>
              <a:rPr lang="en-US" sz="1600" dirty="0"/>
              <a:t>- </a:t>
            </a:r>
            <a:r>
              <a:rPr lang="en-US" sz="1600" dirty="0" err="1"/>
              <a:t>뉴런</a:t>
            </a:r>
            <a:r>
              <a:rPr lang="en-US" sz="1600" dirty="0"/>
              <a:t> 간 </a:t>
            </a:r>
            <a:r>
              <a:rPr lang="en-US" sz="1600" dirty="0" err="1"/>
              <a:t>신호전달</a:t>
            </a:r>
            <a:r>
              <a:rPr lang="en-US" sz="1600" dirty="0"/>
              <a:t>: </a:t>
            </a:r>
            <a:r>
              <a:rPr lang="en-US" sz="1600" dirty="0" err="1"/>
              <a:t>입력</a:t>
            </a:r>
            <a:r>
              <a:rPr lang="en-US" sz="1600" dirty="0"/>
              <a:t> </a:t>
            </a:r>
            <a:r>
              <a:rPr lang="en-US" sz="1600" dirty="0" err="1"/>
              <a:t>전기신호가</a:t>
            </a:r>
            <a:r>
              <a:rPr lang="en-US" sz="1600" dirty="0"/>
              <a:t> </a:t>
            </a:r>
            <a:r>
              <a:rPr lang="en-US" sz="1600" dirty="0" err="1"/>
              <a:t>문턱</a:t>
            </a:r>
            <a:r>
              <a:rPr lang="en-US" sz="1600" dirty="0"/>
              <a:t> </a:t>
            </a:r>
            <a:r>
              <a:rPr lang="en-US" sz="1600" dirty="0" err="1"/>
              <a:t>값을</a:t>
            </a:r>
            <a:r>
              <a:rPr lang="en-US" sz="1600" dirty="0"/>
              <a:t> </a:t>
            </a:r>
            <a:r>
              <a:rPr lang="en-US" sz="1600" dirty="0" err="1"/>
              <a:t>넘으면</a:t>
            </a:r>
            <a:r>
              <a:rPr lang="en-US" sz="1600" dirty="0"/>
              <a:t> </a:t>
            </a:r>
            <a:r>
              <a:rPr lang="en-US" sz="1600" dirty="0" err="1"/>
              <a:t>발화</a:t>
            </a:r>
            <a:r>
              <a:rPr lang="en-US" sz="1600" dirty="0"/>
              <a:t>, </a:t>
            </a:r>
            <a:r>
              <a:rPr lang="en-US" sz="1600" dirty="0" err="1"/>
              <a:t>다음</a:t>
            </a:r>
            <a:r>
              <a:rPr lang="en-US" sz="1600" dirty="0"/>
              <a:t> </a:t>
            </a:r>
            <a:r>
              <a:rPr lang="en-US" sz="1600" dirty="0" err="1"/>
              <a:t>뉴런으로</a:t>
            </a:r>
            <a:r>
              <a:rPr lang="en-US" sz="1600" dirty="0"/>
              <a:t> </a:t>
            </a:r>
            <a:r>
              <a:rPr lang="en-US" sz="1600" dirty="0" err="1"/>
              <a:t>출력</a:t>
            </a:r>
            <a:br>
              <a:rPr lang="en-US" sz="1600" dirty="0"/>
            </a:br>
            <a:r>
              <a:rPr lang="en-US" sz="1600" dirty="0"/>
              <a:t>- 이 </a:t>
            </a:r>
            <a:r>
              <a:rPr lang="en-US" sz="1600" dirty="0" err="1"/>
              <a:t>동작의</a:t>
            </a:r>
            <a:r>
              <a:rPr lang="en-US" sz="1600" dirty="0"/>
              <a:t> </a:t>
            </a:r>
            <a:r>
              <a:rPr lang="en-US" sz="1600" dirty="0" err="1"/>
              <a:t>연속으로</a:t>
            </a:r>
            <a:r>
              <a:rPr lang="en-US" sz="1600" dirty="0"/>
              <a:t> </a:t>
            </a:r>
            <a:r>
              <a:rPr lang="en-US" sz="1600" dirty="0" err="1"/>
              <a:t>신호전달</a:t>
            </a:r>
            <a:r>
              <a:rPr lang="en-US" sz="1600" dirty="0"/>
              <a:t>, </a:t>
            </a:r>
            <a:r>
              <a:rPr lang="en-US" sz="1600" dirty="0" err="1"/>
              <a:t>판단</a:t>
            </a:r>
            <a:r>
              <a:rPr lang="en-US" sz="1600" dirty="0"/>
              <a:t>/</a:t>
            </a:r>
            <a:r>
              <a:rPr lang="en-US" sz="1600" dirty="0" err="1"/>
              <a:t>인식</a:t>
            </a:r>
            <a:endParaRPr sz="1600" dirty="0"/>
          </a:p>
          <a:p>
            <a:pPr marL="0" lvl="0" indent="0" algn="l" rtl="0">
              <a:lnSpc>
                <a:spcPct val="120000"/>
              </a:lnSpc>
              <a:spcBef>
                <a:spcPts val="1000"/>
              </a:spcBef>
              <a:spcAft>
                <a:spcPts val="0"/>
              </a:spcAft>
              <a:buSzPts val="2000"/>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4"/>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dirty="0" err="1"/>
              <a:t>인공지능의</a:t>
            </a:r>
            <a:r>
              <a:rPr lang="en-US" dirty="0"/>
              <a:t> </a:t>
            </a:r>
            <a:r>
              <a:rPr lang="en-US" dirty="0" err="1"/>
              <a:t>정보인식</a:t>
            </a:r>
            <a:r>
              <a:rPr lang="en-US" dirty="0"/>
              <a:t>(NEURON) </a:t>
            </a:r>
            <a:r>
              <a:rPr lang="ko-KR" altLang="en-US" dirty="0"/>
              <a:t>단위</a:t>
            </a:r>
            <a:r>
              <a:rPr lang="en-US" dirty="0"/>
              <a:t> </a:t>
            </a:r>
            <a:endParaRPr dirty="0"/>
          </a:p>
        </p:txBody>
      </p:sp>
      <p:sp>
        <p:nvSpPr>
          <p:cNvPr id="206" name="Google Shape;206;p14"/>
          <p:cNvSpPr txBox="1">
            <a:spLocks noGrp="1"/>
          </p:cNvSpPr>
          <p:nvPr>
            <p:ph type="body" idx="1"/>
          </p:nvPr>
        </p:nvSpPr>
        <p:spPr>
          <a:xfrm>
            <a:off x="5003719" y="1538463"/>
            <a:ext cx="7002780" cy="4349787"/>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120000"/>
              </a:lnSpc>
              <a:spcBef>
                <a:spcPts val="0"/>
              </a:spcBef>
              <a:spcAft>
                <a:spcPts val="0"/>
              </a:spcAft>
              <a:buClr>
                <a:srgbClr val="B71E42"/>
              </a:buClr>
              <a:buSzPts val="2000"/>
              <a:buChar char="•"/>
            </a:pPr>
            <a:r>
              <a:rPr lang="en-US" sz="1900" dirty="0" err="1">
                <a:solidFill>
                  <a:srgbClr val="000000"/>
                </a:solidFill>
              </a:rPr>
              <a:t>신경세포체</a:t>
            </a:r>
            <a:r>
              <a:rPr lang="en-US" sz="1900" dirty="0">
                <a:solidFill>
                  <a:srgbClr val="000000"/>
                </a:solidFill>
              </a:rPr>
              <a:t>(Cell body – Soma)</a:t>
            </a:r>
            <a:br>
              <a:rPr lang="en-US" sz="1900" dirty="0">
                <a:solidFill>
                  <a:srgbClr val="000000"/>
                </a:solidFill>
              </a:rPr>
            </a:br>
            <a:r>
              <a:rPr lang="en-US" sz="1600" dirty="0">
                <a:solidFill>
                  <a:srgbClr val="000000"/>
                </a:solidFill>
              </a:rPr>
              <a:t>-</a:t>
            </a:r>
            <a:r>
              <a:rPr lang="en-US" sz="1600" dirty="0" err="1">
                <a:solidFill>
                  <a:srgbClr val="000000"/>
                </a:solidFill>
              </a:rPr>
              <a:t>신경세포의</a:t>
            </a:r>
            <a:r>
              <a:rPr lang="en-US" sz="1600" dirty="0">
                <a:solidFill>
                  <a:srgbClr val="000000"/>
                </a:solidFill>
              </a:rPr>
              <a:t> </a:t>
            </a:r>
            <a:r>
              <a:rPr lang="en-US" sz="1600" dirty="0" err="1">
                <a:solidFill>
                  <a:srgbClr val="000000"/>
                </a:solidFill>
              </a:rPr>
              <a:t>중심으로</a:t>
            </a:r>
            <a:r>
              <a:rPr lang="en-US" sz="1600" dirty="0">
                <a:solidFill>
                  <a:srgbClr val="000000"/>
                </a:solidFill>
              </a:rPr>
              <a:t> </a:t>
            </a:r>
            <a:r>
              <a:rPr lang="en-US" sz="1600" dirty="0" err="1">
                <a:solidFill>
                  <a:srgbClr val="000000"/>
                </a:solidFill>
              </a:rPr>
              <a:t>세포핵과</a:t>
            </a:r>
            <a:r>
              <a:rPr lang="en-US" sz="1600" dirty="0">
                <a:solidFill>
                  <a:srgbClr val="000000"/>
                </a:solidFill>
              </a:rPr>
              <a:t> </a:t>
            </a:r>
            <a:r>
              <a:rPr lang="en-US" sz="1600" dirty="0" err="1">
                <a:solidFill>
                  <a:srgbClr val="000000"/>
                </a:solidFill>
              </a:rPr>
              <a:t>세포소기관들이</a:t>
            </a:r>
            <a:r>
              <a:rPr lang="en-US" sz="1600" dirty="0">
                <a:solidFill>
                  <a:srgbClr val="000000"/>
                </a:solidFill>
              </a:rPr>
              <a:t> </a:t>
            </a:r>
            <a:r>
              <a:rPr lang="en-US" sz="1600" dirty="0" err="1">
                <a:solidFill>
                  <a:srgbClr val="000000"/>
                </a:solidFill>
              </a:rPr>
              <a:t>존재</a:t>
            </a:r>
            <a:endParaRPr sz="1600" dirty="0">
              <a:solidFill>
                <a:srgbClr val="000000"/>
              </a:solidFill>
            </a:endParaRPr>
          </a:p>
          <a:p>
            <a:pPr marL="228600" lvl="0" indent="-228600" algn="l" rtl="0">
              <a:lnSpc>
                <a:spcPct val="120000"/>
              </a:lnSpc>
              <a:spcBef>
                <a:spcPts val="1000"/>
              </a:spcBef>
              <a:spcAft>
                <a:spcPts val="0"/>
              </a:spcAft>
              <a:buClr>
                <a:srgbClr val="B71E42"/>
              </a:buClr>
              <a:buSzPts val="2000"/>
              <a:buChar char="•"/>
            </a:pPr>
            <a:r>
              <a:rPr lang="en-US" sz="1900" dirty="0" err="1">
                <a:solidFill>
                  <a:srgbClr val="000000"/>
                </a:solidFill>
              </a:rPr>
              <a:t>수상돌기</a:t>
            </a:r>
            <a:r>
              <a:rPr lang="en-US" sz="1900" dirty="0">
                <a:solidFill>
                  <a:srgbClr val="000000"/>
                </a:solidFill>
              </a:rPr>
              <a:t>(Dendrites)</a:t>
            </a:r>
            <a:br>
              <a:rPr lang="en-US" sz="1900" dirty="0">
                <a:solidFill>
                  <a:srgbClr val="000000"/>
                </a:solidFill>
              </a:rPr>
            </a:br>
            <a:r>
              <a:rPr lang="en-US" sz="1600" dirty="0">
                <a:solidFill>
                  <a:srgbClr val="000000"/>
                </a:solidFill>
              </a:rPr>
              <a:t>- </a:t>
            </a:r>
            <a:r>
              <a:rPr lang="en-US" sz="1600" dirty="0" err="1">
                <a:solidFill>
                  <a:srgbClr val="000000"/>
                </a:solidFill>
              </a:rPr>
              <a:t>여러</a:t>
            </a:r>
            <a:r>
              <a:rPr lang="en-US" sz="1600" dirty="0">
                <a:solidFill>
                  <a:srgbClr val="000000"/>
                </a:solidFill>
              </a:rPr>
              <a:t> </a:t>
            </a:r>
            <a:r>
              <a:rPr lang="en-US" sz="1600" dirty="0" err="1">
                <a:solidFill>
                  <a:srgbClr val="000000"/>
                </a:solidFill>
              </a:rPr>
              <a:t>가지로</a:t>
            </a:r>
            <a:r>
              <a:rPr lang="en-US" sz="1600" dirty="0">
                <a:solidFill>
                  <a:srgbClr val="000000"/>
                </a:solidFill>
              </a:rPr>
              <a:t> </a:t>
            </a:r>
            <a:r>
              <a:rPr lang="en-US" sz="1600" dirty="0" err="1">
                <a:solidFill>
                  <a:srgbClr val="000000"/>
                </a:solidFill>
              </a:rPr>
              <a:t>뻗어</a:t>
            </a:r>
            <a:r>
              <a:rPr lang="en-US" sz="1600" dirty="0">
                <a:solidFill>
                  <a:srgbClr val="000000"/>
                </a:solidFill>
              </a:rPr>
              <a:t> </a:t>
            </a:r>
            <a:r>
              <a:rPr lang="en-US" sz="1600" dirty="0" err="1">
                <a:solidFill>
                  <a:srgbClr val="000000"/>
                </a:solidFill>
              </a:rPr>
              <a:t>나와있어</a:t>
            </a:r>
            <a:r>
              <a:rPr lang="en-US" sz="1600" dirty="0">
                <a:solidFill>
                  <a:srgbClr val="000000"/>
                </a:solidFill>
              </a:rPr>
              <a:t>, </a:t>
            </a:r>
            <a:r>
              <a:rPr lang="en-US" sz="1600" dirty="0" err="1">
                <a:solidFill>
                  <a:srgbClr val="000000"/>
                </a:solidFill>
              </a:rPr>
              <a:t>많은</a:t>
            </a:r>
            <a:r>
              <a:rPr lang="en-US" sz="1600" dirty="0">
                <a:solidFill>
                  <a:srgbClr val="000000"/>
                </a:solidFill>
              </a:rPr>
              <a:t> </a:t>
            </a:r>
            <a:r>
              <a:rPr lang="en-US" sz="1600" dirty="0" err="1">
                <a:solidFill>
                  <a:srgbClr val="000000"/>
                </a:solidFill>
              </a:rPr>
              <a:t>자극</a:t>
            </a:r>
            <a:r>
              <a:rPr lang="en-US" sz="1600" dirty="0">
                <a:solidFill>
                  <a:srgbClr val="000000"/>
                </a:solidFill>
              </a:rPr>
              <a:t> </a:t>
            </a:r>
            <a:r>
              <a:rPr lang="en-US" sz="1600" dirty="0" err="1">
                <a:solidFill>
                  <a:srgbClr val="000000"/>
                </a:solidFill>
              </a:rPr>
              <a:t>신호를</a:t>
            </a:r>
            <a:r>
              <a:rPr lang="en-US" sz="1600" dirty="0">
                <a:solidFill>
                  <a:srgbClr val="000000"/>
                </a:solidFill>
              </a:rPr>
              <a:t> </a:t>
            </a:r>
            <a:r>
              <a:rPr lang="en-US" sz="1600" dirty="0" err="1">
                <a:solidFill>
                  <a:srgbClr val="000000"/>
                </a:solidFill>
              </a:rPr>
              <a:t>수용</a:t>
            </a:r>
            <a:br>
              <a:rPr lang="en-US" sz="1600" dirty="0">
                <a:solidFill>
                  <a:srgbClr val="000000"/>
                </a:solidFill>
              </a:rPr>
            </a:br>
            <a:r>
              <a:rPr lang="en-US" sz="1600" dirty="0">
                <a:solidFill>
                  <a:srgbClr val="000000"/>
                </a:solidFill>
              </a:rPr>
              <a:t>- </a:t>
            </a:r>
            <a:r>
              <a:rPr lang="en-US" sz="1600" dirty="0" err="1">
                <a:solidFill>
                  <a:srgbClr val="000000"/>
                </a:solidFill>
              </a:rPr>
              <a:t>다른</a:t>
            </a:r>
            <a:r>
              <a:rPr lang="en-US" sz="1600" dirty="0">
                <a:solidFill>
                  <a:srgbClr val="000000"/>
                </a:solidFill>
              </a:rPr>
              <a:t> </a:t>
            </a:r>
            <a:r>
              <a:rPr lang="en-US" sz="1600" dirty="0" err="1">
                <a:solidFill>
                  <a:srgbClr val="000000"/>
                </a:solidFill>
              </a:rPr>
              <a:t>세포들의</a:t>
            </a:r>
            <a:r>
              <a:rPr lang="en-US" sz="1600" dirty="0">
                <a:solidFill>
                  <a:srgbClr val="000000"/>
                </a:solidFill>
              </a:rPr>
              <a:t> </a:t>
            </a:r>
            <a:r>
              <a:rPr lang="en-US" sz="1600" dirty="0" err="1">
                <a:solidFill>
                  <a:srgbClr val="000000"/>
                </a:solidFill>
              </a:rPr>
              <a:t>정보를</a:t>
            </a:r>
            <a:r>
              <a:rPr lang="en-US" sz="1600" dirty="0">
                <a:solidFill>
                  <a:srgbClr val="000000"/>
                </a:solidFill>
              </a:rPr>
              <a:t> </a:t>
            </a:r>
            <a:r>
              <a:rPr lang="en-US" sz="1600" dirty="0" err="1">
                <a:solidFill>
                  <a:srgbClr val="000000"/>
                </a:solidFill>
              </a:rPr>
              <a:t>받아</a:t>
            </a:r>
            <a:r>
              <a:rPr lang="en-US" sz="1600" dirty="0">
                <a:solidFill>
                  <a:srgbClr val="000000"/>
                </a:solidFill>
              </a:rPr>
              <a:t> </a:t>
            </a:r>
            <a:r>
              <a:rPr lang="en-US" sz="1600" dirty="0" err="1">
                <a:solidFill>
                  <a:srgbClr val="000000"/>
                </a:solidFill>
              </a:rPr>
              <a:t>수용기</a:t>
            </a:r>
            <a:r>
              <a:rPr lang="en-US" sz="1600" dirty="0">
                <a:solidFill>
                  <a:srgbClr val="000000"/>
                </a:solidFill>
              </a:rPr>
              <a:t> </a:t>
            </a:r>
            <a:r>
              <a:rPr lang="en-US" sz="1600" dirty="0" err="1">
                <a:solidFill>
                  <a:srgbClr val="000000"/>
                </a:solidFill>
              </a:rPr>
              <a:t>전위</a:t>
            </a:r>
            <a:r>
              <a:rPr lang="en-US" sz="1600" dirty="0">
                <a:solidFill>
                  <a:srgbClr val="000000"/>
                </a:solidFill>
              </a:rPr>
              <a:t> </a:t>
            </a:r>
            <a:r>
              <a:rPr lang="en-US" sz="1600" dirty="0" err="1">
                <a:solidFill>
                  <a:srgbClr val="000000"/>
                </a:solidFill>
              </a:rPr>
              <a:t>발생</a:t>
            </a:r>
            <a:endParaRPr sz="1600" dirty="0">
              <a:solidFill>
                <a:srgbClr val="000000"/>
              </a:solidFill>
            </a:endParaRPr>
          </a:p>
          <a:p>
            <a:pPr marL="228600" lvl="0" indent="-228600" algn="l" rtl="0">
              <a:lnSpc>
                <a:spcPct val="120000"/>
              </a:lnSpc>
              <a:spcBef>
                <a:spcPts val="1000"/>
              </a:spcBef>
              <a:spcAft>
                <a:spcPts val="0"/>
              </a:spcAft>
              <a:buClr>
                <a:srgbClr val="B71E42"/>
              </a:buClr>
              <a:buSzPts val="2000"/>
              <a:buChar char="•"/>
            </a:pPr>
            <a:r>
              <a:rPr lang="en-US" sz="1900" dirty="0" err="1">
                <a:solidFill>
                  <a:srgbClr val="000000"/>
                </a:solidFill>
              </a:rPr>
              <a:t>축삭</a:t>
            </a:r>
            <a:r>
              <a:rPr lang="en-US" sz="1900" dirty="0">
                <a:solidFill>
                  <a:srgbClr val="000000"/>
                </a:solidFill>
              </a:rPr>
              <a:t>(Axon)</a:t>
            </a:r>
            <a:br>
              <a:rPr lang="en-US" sz="1900" dirty="0">
                <a:solidFill>
                  <a:srgbClr val="000000"/>
                </a:solidFill>
              </a:rPr>
            </a:br>
            <a:r>
              <a:rPr lang="en-US" sz="1600" dirty="0">
                <a:solidFill>
                  <a:srgbClr val="000000"/>
                </a:solidFill>
              </a:rPr>
              <a:t>- </a:t>
            </a:r>
            <a:r>
              <a:rPr lang="en-US" sz="1600" dirty="0" err="1">
                <a:solidFill>
                  <a:srgbClr val="000000"/>
                </a:solidFill>
              </a:rPr>
              <a:t>세포체로부터</a:t>
            </a:r>
            <a:r>
              <a:rPr lang="en-US" sz="1600" dirty="0">
                <a:solidFill>
                  <a:srgbClr val="000000"/>
                </a:solidFill>
              </a:rPr>
              <a:t> </a:t>
            </a:r>
            <a:r>
              <a:rPr lang="en-US" sz="1600" dirty="0" err="1">
                <a:solidFill>
                  <a:srgbClr val="000000"/>
                </a:solidFill>
              </a:rPr>
              <a:t>아주</a:t>
            </a:r>
            <a:r>
              <a:rPr lang="en-US" sz="1600" dirty="0">
                <a:solidFill>
                  <a:srgbClr val="000000"/>
                </a:solidFill>
              </a:rPr>
              <a:t> </a:t>
            </a:r>
            <a:r>
              <a:rPr lang="en-US" sz="1600" dirty="0" err="1">
                <a:solidFill>
                  <a:srgbClr val="000000"/>
                </a:solidFill>
              </a:rPr>
              <a:t>길게</a:t>
            </a:r>
            <a:r>
              <a:rPr lang="en-US" sz="1600" dirty="0">
                <a:solidFill>
                  <a:srgbClr val="000000"/>
                </a:solidFill>
              </a:rPr>
              <a:t> </a:t>
            </a:r>
            <a:r>
              <a:rPr lang="en-US" sz="1600" dirty="0" err="1">
                <a:solidFill>
                  <a:srgbClr val="000000"/>
                </a:solidFill>
              </a:rPr>
              <a:t>뻗어</a:t>
            </a:r>
            <a:r>
              <a:rPr lang="en-US" sz="1600" dirty="0">
                <a:solidFill>
                  <a:srgbClr val="000000"/>
                </a:solidFill>
              </a:rPr>
              <a:t> </a:t>
            </a:r>
            <a:r>
              <a:rPr lang="en-US" sz="1600" dirty="0" err="1">
                <a:solidFill>
                  <a:srgbClr val="000000"/>
                </a:solidFill>
              </a:rPr>
              <a:t>나가는</a:t>
            </a:r>
            <a:r>
              <a:rPr lang="en-US" sz="1600" dirty="0">
                <a:solidFill>
                  <a:srgbClr val="000000"/>
                </a:solidFill>
              </a:rPr>
              <a:t> </a:t>
            </a:r>
            <a:r>
              <a:rPr lang="en-US" sz="1600" dirty="0" err="1">
                <a:solidFill>
                  <a:srgbClr val="000000"/>
                </a:solidFill>
              </a:rPr>
              <a:t>부분</a:t>
            </a:r>
            <a:br>
              <a:rPr lang="en-US" sz="1600" dirty="0">
                <a:solidFill>
                  <a:srgbClr val="000000"/>
                </a:solidFill>
              </a:rPr>
            </a:br>
            <a:r>
              <a:rPr lang="en-US" sz="1600" dirty="0">
                <a:solidFill>
                  <a:srgbClr val="000000"/>
                </a:solidFill>
              </a:rPr>
              <a:t>- </a:t>
            </a:r>
            <a:r>
              <a:rPr lang="en-US" sz="1600" dirty="0" err="1">
                <a:solidFill>
                  <a:srgbClr val="000000"/>
                </a:solidFill>
              </a:rPr>
              <a:t>축삭이</a:t>
            </a:r>
            <a:r>
              <a:rPr lang="en-US" sz="1600" dirty="0">
                <a:solidFill>
                  <a:srgbClr val="000000"/>
                </a:solidFill>
              </a:rPr>
              <a:t> </a:t>
            </a:r>
            <a:r>
              <a:rPr lang="en-US" sz="1600" dirty="0" err="1">
                <a:solidFill>
                  <a:srgbClr val="000000"/>
                </a:solidFill>
              </a:rPr>
              <a:t>시작되는</a:t>
            </a:r>
            <a:r>
              <a:rPr lang="en-US" sz="1600" dirty="0">
                <a:solidFill>
                  <a:srgbClr val="000000"/>
                </a:solidFill>
              </a:rPr>
              <a:t> </a:t>
            </a:r>
            <a:r>
              <a:rPr lang="en-US" sz="1600" dirty="0" err="1">
                <a:solidFill>
                  <a:srgbClr val="000000"/>
                </a:solidFill>
              </a:rPr>
              <a:t>축삭</a:t>
            </a:r>
            <a:r>
              <a:rPr lang="en-US" sz="1600" dirty="0">
                <a:solidFill>
                  <a:srgbClr val="000000"/>
                </a:solidFill>
              </a:rPr>
              <a:t> </a:t>
            </a:r>
            <a:r>
              <a:rPr lang="en-US" sz="1600" dirty="0" err="1">
                <a:solidFill>
                  <a:srgbClr val="000000"/>
                </a:solidFill>
              </a:rPr>
              <a:t>둔던에서</a:t>
            </a:r>
            <a:r>
              <a:rPr lang="en-US" sz="1600" dirty="0">
                <a:solidFill>
                  <a:srgbClr val="000000"/>
                </a:solidFill>
              </a:rPr>
              <a:t> </a:t>
            </a:r>
            <a:r>
              <a:rPr lang="en-US" sz="1600" dirty="0" err="1">
                <a:solidFill>
                  <a:srgbClr val="000000"/>
                </a:solidFill>
              </a:rPr>
              <a:t>활동전위로</a:t>
            </a:r>
            <a:r>
              <a:rPr lang="en-US" sz="1600" dirty="0">
                <a:solidFill>
                  <a:srgbClr val="000000"/>
                </a:solidFill>
              </a:rPr>
              <a:t> </a:t>
            </a:r>
            <a:r>
              <a:rPr lang="en-US" sz="1600" dirty="0" err="1">
                <a:solidFill>
                  <a:srgbClr val="000000"/>
                </a:solidFill>
              </a:rPr>
              <a:t>발생</a:t>
            </a:r>
            <a:br>
              <a:rPr lang="en-US" sz="1600" dirty="0">
                <a:solidFill>
                  <a:srgbClr val="000000"/>
                </a:solidFill>
              </a:rPr>
            </a:br>
            <a:r>
              <a:rPr lang="en-US" sz="1600" dirty="0">
                <a:solidFill>
                  <a:srgbClr val="000000"/>
                </a:solidFill>
              </a:rPr>
              <a:t>- </a:t>
            </a:r>
            <a:r>
              <a:rPr lang="en-US" sz="1600" dirty="0" err="1">
                <a:solidFill>
                  <a:srgbClr val="000000"/>
                </a:solidFill>
              </a:rPr>
              <a:t>축삭</a:t>
            </a:r>
            <a:r>
              <a:rPr lang="en-US" sz="1600" dirty="0">
                <a:solidFill>
                  <a:srgbClr val="000000"/>
                </a:solidFill>
              </a:rPr>
              <a:t> </a:t>
            </a:r>
            <a:r>
              <a:rPr lang="en-US" sz="1600" dirty="0" err="1">
                <a:solidFill>
                  <a:srgbClr val="000000"/>
                </a:solidFill>
              </a:rPr>
              <a:t>말단에는</a:t>
            </a:r>
            <a:r>
              <a:rPr lang="en-US" sz="1600" dirty="0">
                <a:solidFill>
                  <a:srgbClr val="000000"/>
                </a:solidFill>
              </a:rPr>
              <a:t> </a:t>
            </a:r>
            <a:r>
              <a:rPr lang="en-US" sz="1600" dirty="0" err="1">
                <a:solidFill>
                  <a:srgbClr val="000000"/>
                </a:solidFill>
              </a:rPr>
              <a:t>미토콘드리아와</a:t>
            </a:r>
            <a:r>
              <a:rPr lang="en-US" sz="1600" dirty="0">
                <a:solidFill>
                  <a:srgbClr val="000000"/>
                </a:solidFill>
              </a:rPr>
              <a:t> </a:t>
            </a:r>
            <a:r>
              <a:rPr lang="en-US" sz="1600" dirty="0" err="1">
                <a:solidFill>
                  <a:srgbClr val="000000"/>
                </a:solidFill>
              </a:rPr>
              <a:t>신경</a:t>
            </a:r>
            <a:r>
              <a:rPr lang="en-US" sz="1600" dirty="0">
                <a:solidFill>
                  <a:srgbClr val="000000"/>
                </a:solidFill>
              </a:rPr>
              <a:t> </a:t>
            </a:r>
            <a:r>
              <a:rPr lang="en-US" sz="1600" dirty="0" err="1">
                <a:solidFill>
                  <a:srgbClr val="000000"/>
                </a:solidFill>
              </a:rPr>
              <a:t>전달</a:t>
            </a:r>
            <a:r>
              <a:rPr lang="en-US" sz="1600" dirty="0">
                <a:solidFill>
                  <a:srgbClr val="000000"/>
                </a:solidFill>
              </a:rPr>
              <a:t> </a:t>
            </a:r>
            <a:r>
              <a:rPr lang="en-US" sz="1600" dirty="0" err="1">
                <a:solidFill>
                  <a:srgbClr val="000000"/>
                </a:solidFill>
              </a:rPr>
              <a:t>물질로</a:t>
            </a:r>
            <a:r>
              <a:rPr lang="en-US" sz="1600" dirty="0">
                <a:solidFill>
                  <a:srgbClr val="000000"/>
                </a:solidFill>
              </a:rPr>
              <a:t> </a:t>
            </a:r>
            <a:r>
              <a:rPr lang="en-US" sz="1600" dirty="0" err="1">
                <a:solidFill>
                  <a:srgbClr val="000000"/>
                </a:solidFill>
              </a:rPr>
              <a:t>채워진</a:t>
            </a:r>
            <a:r>
              <a:rPr lang="en-US" sz="1600" dirty="0">
                <a:solidFill>
                  <a:srgbClr val="000000"/>
                </a:solidFill>
              </a:rPr>
              <a:t> </a:t>
            </a:r>
            <a:r>
              <a:rPr lang="en-US" sz="1600" dirty="0" err="1">
                <a:solidFill>
                  <a:srgbClr val="000000"/>
                </a:solidFill>
              </a:rPr>
              <a:t>소낭들이</a:t>
            </a:r>
            <a:r>
              <a:rPr lang="en-US" sz="1600" dirty="0">
                <a:solidFill>
                  <a:srgbClr val="000000"/>
                </a:solidFill>
              </a:rPr>
              <a:t> </a:t>
            </a:r>
            <a:r>
              <a:rPr lang="en-US" sz="1600" dirty="0" err="1">
                <a:solidFill>
                  <a:srgbClr val="000000"/>
                </a:solidFill>
              </a:rPr>
              <a:t>존재</a:t>
            </a:r>
            <a:endParaRPr sz="1600" dirty="0">
              <a:solidFill>
                <a:srgbClr val="000000"/>
              </a:solidFill>
            </a:endParaRPr>
          </a:p>
          <a:p>
            <a:pPr marL="228600" lvl="0" indent="-228600" algn="l" rtl="0">
              <a:lnSpc>
                <a:spcPct val="120000"/>
              </a:lnSpc>
              <a:spcBef>
                <a:spcPts val="1000"/>
              </a:spcBef>
              <a:spcAft>
                <a:spcPts val="0"/>
              </a:spcAft>
              <a:buClr>
                <a:srgbClr val="B71E42"/>
              </a:buClr>
              <a:buSzPts val="2000"/>
              <a:buChar char="•"/>
            </a:pPr>
            <a:r>
              <a:rPr lang="en-US" sz="1900" dirty="0" err="1">
                <a:solidFill>
                  <a:srgbClr val="000000"/>
                </a:solidFill>
              </a:rPr>
              <a:t>시냅스</a:t>
            </a:r>
            <a:r>
              <a:rPr lang="en-US" sz="1900" dirty="0">
                <a:solidFill>
                  <a:srgbClr val="000000"/>
                </a:solidFill>
              </a:rPr>
              <a:t>(Synapse)</a:t>
            </a:r>
            <a:br>
              <a:rPr lang="en-US" sz="1900" dirty="0">
                <a:solidFill>
                  <a:srgbClr val="000000"/>
                </a:solidFill>
              </a:rPr>
            </a:br>
            <a:r>
              <a:rPr lang="en-US" sz="1683" dirty="0">
                <a:solidFill>
                  <a:srgbClr val="000000"/>
                </a:solidFill>
              </a:rPr>
              <a:t>-</a:t>
            </a:r>
            <a:r>
              <a:rPr lang="en-US" sz="1600" dirty="0">
                <a:solidFill>
                  <a:srgbClr val="000000"/>
                </a:solidFill>
              </a:rPr>
              <a:t> </a:t>
            </a:r>
            <a:r>
              <a:rPr lang="en-US" sz="1600" dirty="0" err="1">
                <a:solidFill>
                  <a:srgbClr val="000000"/>
                </a:solidFill>
              </a:rPr>
              <a:t>다른</a:t>
            </a:r>
            <a:r>
              <a:rPr lang="en-US" sz="1600" dirty="0">
                <a:solidFill>
                  <a:srgbClr val="000000"/>
                </a:solidFill>
              </a:rPr>
              <a:t> </a:t>
            </a:r>
            <a:r>
              <a:rPr lang="en-US" sz="1600" dirty="0" err="1">
                <a:solidFill>
                  <a:srgbClr val="000000"/>
                </a:solidFill>
              </a:rPr>
              <a:t>세포로</a:t>
            </a:r>
            <a:r>
              <a:rPr lang="en-US" sz="1600" dirty="0">
                <a:solidFill>
                  <a:srgbClr val="000000"/>
                </a:solidFill>
              </a:rPr>
              <a:t> </a:t>
            </a:r>
            <a:r>
              <a:rPr lang="en-US" sz="1600" dirty="0" err="1">
                <a:solidFill>
                  <a:srgbClr val="000000"/>
                </a:solidFill>
              </a:rPr>
              <a:t>신호를</a:t>
            </a:r>
            <a:r>
              <a:rPr lang="en-US" sz="1600" dirty="0">
                <a:solidFill>
                  <a:srgbClr val="000000"/>
                </a:solidFill>
              </a:rPr>
              <a:t> </a:t>
            </a:r>
            <a:r>
              <a:rPr lang="en-US" sz="1600" dirty="0" err="1">
                <a:solidFill>
                  <a:srgbClr val="000000"/>
                </a:solidFill>
              </a:rPr>
              <a:t>전달하는</a:t>
            </a:r>
            <a:r>
              <a:rPr lang="en-US" sz="1600" dirty="0">
                <a:solidFill>
                  <a:srgbClr val="000000"/>
                </a:solidFill>
              </a:rPr>
              <a:t> </a:t>
            </a:r>
            <a:r>
              <a:rPr lang="en-US" sz="1600" dirty="0" err="1">
                <a:solidFill>
                  <a:srgbClr val="000000"/>
                </a:solidFill>
              </a:rPr>
              <a:t>접점</a:t>
            </a:r>
            <a:r>
              <a:rPr lang="en-US" sz="1600" dirty="0">
                <a:solidFill>
                  <a:srgbClr val="000000"/>
                </a:solidFill>
              </a:rPr>
              <a:t> </a:t>
            </a:r>
            <a:r>
              <a:rPr lang="en-US" sz="1600" dirty="0" err="1">
                <a:solidFill>
                  <a:srgbClr val="000000"/>
                </a:solidFill>
              </a:rPr>
              <a:t>구조</a:t>
            </a:r>
            <a:endParaRPr sz="1600" dirty="0">
              <a:solidFill>
                <a:srgbClr val="000000"/>
              </a:solidFill>
            </a:endParaRPr>
          </a:p>
          <a:p>
            <a:pPr marL="228600" lvl="0" indent="-228600" algn="l" rtl="0">
              <a:lnSpc>
                <a:spcPct val="120000"/>
              </a:lnSpc>
              <a:spcBef>
                <a:spcPts val="1000"/>
              </a:spcBef>
              <a:spcAft>
                <a:spcPts val="0"/>
              </a:spcAft>
              <a:buClr>
                <a:srgbClr val="B71E42"/>
              </a:buClr>
              <a:buSzPts val="2000"/>
              <a:buChar char="•"/>
            </a:pPr>
            <a:r>
              <a:rPr lang="en-US" sz="1900" dirty="0" err="1">
                <a:solidFill>
                  <a:srgbClr val="000000"/>
                </a:solidFill>
              </a:rPr>
              <a:t>수초</a:t>
            </a:r>
            <a:r>
              <a:rPr lang="en-US" sz="1900" dirty="0">
                <a:solidFill>
                  <a:srgbClr val="000000"/>
                </a:solidFill>
              </a:rPr>
              <a:t> (Myelin sheath)</a:t>
            </a:r>
            <a:br>
              <a:rPr lang="en-US" sz="1900" dirty="0">
                <a:solidFill>
                  <a:srgbClr val="000000"/>
                </a:solidFill>
              </a:rPr>
            </a:br>
            <a:r>
              <a:rPr lang="en-US" sz="1600" dirty="0">
                <a:solidFill>
                  <a:srgbClr val="000000"/>
                </a:solidFill>
              </a:rPr>
              <a:t>- </a:t>
            </a:r>
            <a:r>
              <a:rPr lang="en-US" sz="1600" dirty="0" err="1">
                <a:solidFill>
                  <a:srgbClr val="000000"/>
                </a:solidFill>
              </a:rPr>
              <a:t>일종의</a:t>
            </a:r>
            <a:r>
              <a:rPr lang="en-US" sz="1600" dirty="0">
                <a:solidFill>
                  <a:srgbClr val="000000"/>
                </a:solidFill>
              </a:rPr>
              <a:t> </a:t>
            </a:r>
            <a:r>
              <a:rPr lang="en-US" sz="1600" dirty="0" err="1">
                <a:solidFill>
                  <a:srgbClr val="000000"/>
                </a:solidFill>
              </a:rPr>
              <a:t>절연체로</a:t>
            </a:r>
            <a:r>
              <a:rPr lang="en-US" sz="1600" dirty="0">
                <a:solidFill>
                  <a:srgbClr val="000000"/>
                </a:solidFill>
              </a:rPr>
              <a:t> </a:t>
            </a:r>
            <a:r>
              <a:rPr lang="en-US" sz="1600" dirty="0" err="1">
                <a:solidFill>
                  <a:srgbClr val="000000"/>
                </a:solidFill>
              </a:rPr>
              <a:t>전기신호가</a:t>
            </a:r>
            <a:r>
              <a:rPr lang="en-US" sz="1600" dirty="0">
                <a:solidFill>
                  <a:srgbClr val="000000"/>
                </a:solidFill>
              </a:rPr>
              <a:t> </a:t>
            </a:r>
            <a:r>
              <a:rPr lang="en-US" sz="1600" dirty="0" err="1">
                <a:solidFill>
                  <a:srgbClr val="000000"/>
                </a:solidFill>
              </a:rPr>
              <a:t>새어</a:t>
            </a:r>
            <a:r>
              <a:rPr lang="en-US" sz="1600" dirty="0">
                <a:solidFill>
                  <a:srgbClr val="000000"/>
                </a:solidFill>
              </a:rPr>
              <a:t> </a:t>
            </a:r>
            <a:r>
              <a:rPr lang="en-US" sz="1600" dirty="0" err="1">
                <a:solidFill>
                  <a:srgbClr val="000000"/>
                </a:solidFill>
              </a:rPr>
              <a:t>나가는</a:t>
            </a:r>
            <a:r>
              <a:rPr lang="en-US" sz="1600" dirty="0">
                <a:solidFill>
                  <a:srgbClr val="000000"/>
                </a:solidFill>
              </a:rPr>
              <a:t> </a:t>
            </a:r>
            <a:r>
              <a:rPr lang="en-US" sz="1600" dirty="0" err="1">
                <a:solidFill>
                  <a:srgbClr val="000000"/>
                </a:solidFill>
              </a:rPr>
              <a:t>것을</a:t>
            </a:r>
            <a:r>
              <a:rPr lang="en-US" sz="1600" dirty="0">
                <a:solidFill>
                  <a:srgbClr val="000000"/>
                </a:solidFill>
              </a:rPr>
              <a:t> </a:t>
            </a:r>
            <a:r>
              <a:rPr lang="en-US" sz="1600" dirty="0" err="1">
                <a:solidFill>
                  <a:srgbClr val="000000"/>
                </a:solidFill>
              </a:rPr>
              <a:t>막음</a:t>
            </a:r>
            <a:br>
              <a:rPr lang="en-US" sz="1600" dirty="0">
                <a:solidFill>
                  <a:srgbClr val="000000"/>
                </a:solidFill>
              </a:rPr>
            </a:br>
            <a:r>
              <a:rPr lang="en-US" sz="1600" dirty="0">
                <a:solidFill>
                  <a:srgbClr val="000000"/>
                </a:solidFill>
              </a:rPr>
              <a:t>- </a:t>
            </a:r>
            <a:r>
              <a:rPr lang="en-US" sz="1600" dirty="0" err="1">
                <a:solidFill>
                  <a:srgbClr val="000000"/>
                </a:solidFill>
              </a:rPr>
              <a:t>수초가</a:t>
            </a:r>
            <a:r>
              <a:rPr lang="en-US" sz="1600" dirty="0">
                <a:solidFill>
                  <a:srgbClr val="000000"/>
                </a:solidFill>
              </a:rPr>
              <a:t> </a:t>
            </a:r>
            <a:r>
              <a:rPr lang="en-US" sz="1600" dirty="0" err="1">
                <a:solidFill>
                  <a:srgbClr val="000000"/>
                </a:solidFill>
              </a:rPr>
              <a:t>형성되면</a:t>
            </a:r>
            <a:r>
              <a:rPr lang="en-US" sz="1600" dirty="0">
                <a:solidFill>
                  <a:srgbClr val="000000"/>
                </a:solidFill>
              </a:rPr>
              <a:t> </a:t>
            </a:r>
            <a:r>
              <a:rPr lang="en-US" sz="1600" dirty="0" err="1">
                <a:solidFill>
                  <a:srgbClr val="000000"/>
                </a:solidFill>
              </a:rPr>
              <a:t>정보전달</a:t>
            </a:r>
            <a:r>
              <a:rPr lang="en-US" sz="1600" dirty="0">
                <a:solidFill>
                  <a:srgbClr val="000000"/>
                </a:solidFill>
              </a:rPr>
              <a:t> </a:t>
            </a:r>
            <a:r>
              <a:rPr lang="en-US" sz="1600" dirty="0" err="1">
                <a:solidFill>
                  <a:srgbClr val="000000"/>
                </a:solidFill>
              </a:rPr>
              <a:t>속도가</a:t>
            </a:r>
            <a:r>
              <a:rPr lang="en-US" sz="1600" dirty="0">
                <a:solidFill>
                  <a:srgbClr val="000000"/>
                </a:solidFill>
              </a:rPr>
              <a:t> </a:t>
            </a:r>
            <a:r>
              <a:rPr lang="en-US" sz="1600" dirty="0" err="1">
                <a:solidFill>
                  <a:srgbClr val="000000"/>
                </a:solidFill>
              </a:rPr>
              <a:t>빨라짐</a:t>
            </a:r>
            <a:endParaRPr sz="1600" dirty="0">
              <a:solidFill>
                <a:srgbClr val="000000"/>
              </a:solidFill>
            </a:endParaRPr>
          </a:p>
        </p:txBody>
      </p:sp>
      <p:pic>
        <p:nvPicPr>
          <p:cNvPr id="207" name="Google Shape;207;p14"/>
          <p:cNvPicPr preferRelativeResize="0"/>
          <p:nvPr/>
        </p:nvPicPr>
        <p:blipFill rotWithShape="1">
          <a:blip r:embed="rId3">
            <a:alphaModFix/>
          </a:blip>
          <a:srcRect/>
          <a:stretch/>
        </p:blipFill>
        <p:spPr>
          <a:xfrm>
            <a:off x="685800" y="1818094"/>
            <a:ext cx="4126230" cy="3336212"/>
          </a:xfrm>
          <a:prstGeom prst="rect">
            <a:avLst/>
          </a:prstGeom>
          <a:noFill/>
          <a:ln>
            <a:noFill/>
          </a:ln>
        </p:spPr>
      </p:pic>
      <p:sp>
        <p:nvSpPr>
          <p:cNvPr id="208" name="Google Shape;208;p14"/>
          <p:cNvSpPr txBox="1"/>
          <p:nvPr/>
        </p:nvSpPr>
        <p:spPr>
          <a:xfrm>
            <a:off x="560070" y="5211412"/>
            <a:ext cx="4320540" cy="369332"/>
          </a:xfrm>
          <a:prstGeom prst="rect">
            <a:avLst/>
          </a:prstGeom>
          <a:noFill/>
          <a:ln>
            <a:noFill/>
          </a:ln>
        </p:spPr>
        <p:txBody>
          <a:bodyPr spcFirstLastPara="1" wrap="square" lIns="91425" tIns="45700" rIns="91425" bIns="45700" anchor="t" anchorCtr="0">
            <a:spAutoFit/>
          </a:bodyPr>
          <a:lstStyle/>
          <a:p>
            <a:pPr marL="0" marR="0" lvl="3" indent="0" algn="l" rtl="0">
              <a:spcBef>
                <a:spcPts val="0"/>
              </a:spcBef>
              <a:spcAft>
                <a:spcPts val="0"/>
              </a:spcAft>
              <a:buNone/>
            </a:pPr>
            <a:r>
              <a:rPr lang="en-US" sz="1800" b="1" i="0" u="sng" strike="noStrike" cap="none">
                <a:solidFill>
                  <a:srgbClr val="0000FF"/>
                </a:solidFill>
                <a:latin typeface="Arial"/>
                <a:ea typeface="Arial"/>
                <a:cs typeface="Arial"/>
                <a:sym typeface="Arial"/>
                <a:hlinkClick r:id="rId4">
                  <a:extLst>
                    <a:ext uri="{A12FA001-AC4F-418D-AE19-62706E023703}">
                      <ahyp:hlinkClr xmlns:ahyp="http://schemas.microsoft.com/office/drawing/2018/hyperlinkcolor" val="tx"/>
                    </a:ext>
                  </a:extLst>
                </a:hlinkClick>
              </a:rPr>
              <a:t>https://youtu.be/6qS83wD29PY</a:t>
            </a:r>
            <a:r>
              <a:rPr lang="en-US" sz="1800" b="1" i="0" u="none" strike="noStrike" cap="none">
                <a:solidFill>
                  <a:schemeClr val="dk1"/>
                </a:solidFill>
                <a:latin typeface="Arial"/>
                <a:ea typeface="Arial"/>
                <a:cs typeface="Arial"/>
                <a:sym typeface="Arial"/>
              </a:rPr>
              <a:t> </a:t>
            </a:r>
            <a:endParaRPr sz="1200" b="0" i="0" u="none" strike="noStrike" cap="none">
              <a:solidFill>
                <a:schemeClr val="dk1"/>
              </a:solidFill>
              <a:latin typeface="Arial"/>
              <a:ea typeface="Arial"/>
              <a:cs typeface="Arial"/>
              <a:sym typeface="Arial"/>
            </a:endParaRPr>
          </a:p>
        </p:txBody>
      </p:sp>
      <p:sp>
        <p:nvSpPr>
          <p:cNvPr id="209" name="Google Shape;209;p14"/>
          <p:cNvSpPr txBox="1"/>
          <p:nvPr/>
        </p:nvSpPr>
        <p:spPr>
          <a:xfrm>
            <a:off x="3589575" y="4789275"/>
            <a:ext cx="84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Gill Sans"/>
                <a:ea typeface="Gill Sans"/>
                <a:cs typeface="Gill Sans"/>
                <a:sym typeface="Gill Sans"/>
              </a:rPr>
              <a:t>Synapse</a:t>
            </a:r>
            <a:endParaRPr>
              <a:latin typeface="Gill Sans"/>
              <a:ea typeface="Gill Sans"/>
              <a:cs typeface="Gill Sans"/>
              <a:sym typeface="Gill Sans"/>
            </a:endParaRPr>
          </a:p>
        </p:txBody>
      </p:sp>
      <p:cxnSp>
        <p:nvCxnSpPr>
          <p:cNvPr id="210" name="Google Shape;210;p14"/>
          <p:cNvCxnSpPr>
            <a:stCxn id="209" idx="0"/>
          </p:cNvCxnSpPr>
          <p:nvPr/>
        </p:nvCxnSpPr>
        <p:spPr>
          <a:xfrm rot="10800000">
            <a:off x="4005075" y="4317075"/>
            <a:ext cx="4800" cy="472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5"/>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dirty="0"/>
              <a:t>ARTIFICIAL NEURON (</a:t>
            </a:r>
            <a:r>
              <a:rPr lang="ko-KR" altLang="en-US" dirty="0" err="1"/>
              <a:t>퍼셉트론</a:t>
            </a:r>
            <a:r>
              <a:rPr lang="ko-KR" altLang="en-US" dirty="0"/>
              <a:t> </a:t>
            </a:r>
            <a:r>
              <a:rPr lang="en-US" dirty="0"/>
              <a:t>PERCEPTRON)</a:t>
            </a:r>
            <a:endParaRPr dirty="0"/>
          </a:p>
        </p:txBody>
      </p:sp>
      <p:sp>
        <p:nvSpPr>
          <p:cNvPr id="216" name="Google Shape;216;p15"/>
          <p:cNvSpPr txBox="1"/>
          <p:nvPr/>
        </p:nvSpPr>
        <p:spPr>
          <a:xfrm>
            <a:off x="560070" y="5211412"/>
            <a:ext cx="4320540" cy="369332"/>
          </a:xfrm>
          <a:prstGeom prst="rect">
            <a:avLst/>
          </a:prstGeom>
          <a:noFill/>
          <a:ln>
            <a:noFill/>
          </a:ln>
        </p:spPr>
        <p:txBody>
          <a:bodyPr spcFirstLastPara="1" wrap="square" lIns="91425" tIns="45700" rIns="91425" bIns="45700" anchor="t" anchorCtr="0">
            <a:spAutoFit/>
          </a:bodyPr>
          <a:lstStyle/>
          <a:p>
            <a:pPr marL="0" marR="0" lvl="3" indent="0" algn="l" rtl="0">
              <a:spcBef>
                <a:spcPts val="0"/>
              </a:spcBef>
              <a:spcAft>
                <a:spcPts val="0"/>
              </a:spcAft>
              <a:buNone/>
            </a:pPr>
            <a:r>
              <a:rPr lang="en-US" sz="1800" b="1" i="0" u="sng" strike="noStrike" cap="none">
                <a:solidFill>
                  <a:srgbClr val="0000FF"/>
                </a:solidFill>
                <a:latin typeface="Arial"/>
                <a:ea typeface="Arial"/>
                <a:cs typeface="Arial"/>
                <a:sym typeface="Arial"/>
              </a:rPr>
              <a:t>https://youtu.be/-KLnurhX-Pg</a:t>
            </a:r>
            <a:endParaRPr sz="1200" b="0" i="0" u="none" strike="noStrike" cap="none">
              <a:solidFill>
                <a:schemeClr val="dk1"/>
              </a:solidFill>
              <a:latin typeface="Arial"/>
              <a:ea typeface="Arial"/>
              <a:cs typeface="Arial"/>
              <a:sym typeface="Arial"/>
            </a:endParaRPr>
          </a:p>
        </p:txBody>
      </p:sp>
      <p:pic>
        <p:nvPicPr>
          <p:cNvPr id="217" name="Google Shape;217;p15"/>
          <p:cNvPicPr preferRelativeResize="0"/>
          <p:nvPr/>
        </p:nvPicPr>
        <p:blipFill rotWithShape="1">
          <a:blip r:embed="rId3">
            <a:alphaModFix/>
          </a:blip>
          <a:srcRect/>
          <a:stretch/>
        </p:blipFill>
        <p:spPr>
          <a:xfrm>
            <a:off x="436916" y="1794510"/>
            <a:ext cx="4443694" cy="3200400"/>
          </a:xfrm>
          <a:prstGeom prst="rect">
            <a:avLst/>
          </a:prstGeom>
          <a:noFill/>
          <a:ln>
            <a:noFill/>
          </a:ln>
        </p:spPr>
      </p:pic>
      <p:sp>
        <p:nvSpPr>
          <p:cNvPr id="218" name="Google Shape;218;p15"/>
          <p:cNvSpPr txBox="1">
            <a:spLocks noGrp="1"/>
          </p:cNvSpPr>
          <p:nvPr>
            <p:ph type="body" idx="1"/>
          </p:nvPr>
        </p:nvSpPr>
        <p:spPr>
          <a:xfrm>
            <a:off x="5501986" y="1548485"/>
            <a:ext cx="6069682" cy="4362918"/>
          </a:xfrm>
          <a:prstGeom prst="rect">
            <a:avLst/>
          </a:prstGeom>
          <a:noFill/>
          <a:ln>
            <a:noFill/>
          </a:ln>
        </p:spPr>
        <p:txBody>
          <a:bodyPr spcFirstLastPara="1" wrap="square" lIns="91425" tIns="45700" rIns="91425" bIns="45700" anchor="t" anchorCtr="0">
            <a:normAutofit fontScale="55000" lnSpcReduction="20000"/>
          </a:bodyPr>
          <a:lstStyle/>
          <a:p>
            <a:pPr marL="228600" lvl="0" indent="-228600" algn="l" rtl="0">
              <a:lnSpc>
                <a:spcPct val="170000"/>
              </a:lnSpc>
              <a:spcBef>
                <a:spcPts val="0"/>
              </a:spcBef>
              <a:spcAft>
                <a:spcPts val="0"/>
              </a:spcAft>
              <a:buSzPct val="100000"/>
              <a:buChar char="•"/>
            </a:pPr>
            <a:r>
              <a:rPr lang="en-US" sz="3600" dirty="0" err="1"/>
              <a:t>퍼셉트론</a:t>
            </a:r>
            <a:r>
              <a:rPr lang="en-US" sz="3600" dirty="0"/>
              <a:t>(Perceptron) </a:t>
            </a:r>
            <a:br>
              <a:rPr lang="en-US" sz="3600" dirty="0"/>
            </a:br>
            <a:r>
              <a:rPr lang="en-US" sz="2900" dirty="0"/>
              <a:t>- </a:t>
            </a:r>
            <a:r>
              <a:rPr lang="en-US" sz="2900" dirty="0" err="1"/>
              <a:t>뉴런의</a:t>
            </a:r>
            <a:r>
              <a:rPr lang="en-US" sz="2900" dirty="0"/>
              <a:t> </a:t>
            </a:r>
            <a:r>
              <a:rPr lang="en-US" sz="2900" dirty="0" err="1"/>
              <a:t>기능을</a:t>
            </a:r>
            <a:r>
              <a:rPr lang="en-US" sz="2900" dirty="0"/>
              <a:t> </a:t>
            </a:r>
            <a:r>
              <a:rPr lang="en-US" sz="2900" dirty="0" err="1"/>
              <a:t>모델화한</a:t>
            </a:r>
            <a:r>
              <a:rPr lang="en-US" sz="2900" dirty="0"/>
              <a:t> </a:t>
            </a:r>
            <a:r>
              <a:rPr lang="en-US" sz="2900" dirty="0" err="1"/>
              <a:t>인공</a:t>
            </a:r>
            <a:r>
              <a:rPr lang="en-US" sz="2900" dirty="0"/>
              <a:t> </a:t>
            </a:r>
            <a:r>
              <a:rPr lang="en-US" sz="2900" dirty="0" err="1"/>
              <a:t>신경망</a:t>
            </a:r>
            <a:br>
              <a:rPr lang="en-US" sz="3600" dirty="0"/>
            </a:br>
            <a:r>
              <a:rPr lang="en-US" sz="2500" dirty="0"/>
              <a:t>- </a:t>
            </a:r>
            <a:r>
              <a:rPr lang="en-US" sz="2500" dirty="0" err="1"/>
              <a:t>뉴런</a:t>
            </a:r>
            <a:r>
              <a:rPr lang="en-US" sz="2500" dirty="0"/>
              <a:t> </a:t>
            </a:r>
            <a:r>
              <a:rPr lang="en-US" sz="2500" dirty="0" err="1"/>
              <a:t>하나가</a:t>
            </a:r>
            <a:r>
              <a:rPr lang="en-US" sz="2500" dirty="0"/>
              <a:t> </a:t>
            </a:r>
            <a:r>
              <a:rPr lang="en-US" sz="2500" dirty="0" err="1"/>
              <a:t>퍼셉트론</a:t>
            </a:r>
            <a:r>
              <a:rPr lang="en-US" sz="2500" dirty="0"/>
              <a:t> </a:t>
            </a:r>
            <a:r>
              <a:rPr lang="en-US" sz="2500" dirty="0" err="1"/>
              <a:t>하나에</a:t>
            </a:r>
            <a:r>
              <a:rPr lang="en-US" sz="2500" dirty="0"/>
              <a:t> </a:t>
            </a:r>
            <a:r>
              <a:rPr lang="en-US" sz="2500" dirty="0" err="1"/>
              <a:t>해당</a:t>
            </a:r>
            <a:br>
              <a:rPr lang="en-US" sz="2500" dirty="0"/>
            </a:br>
            <a:r>
              <a:rPr lang="en-US" sz="2500" dirty="0"/>
              <a:t>- </a:t>
            </a:r>
            <a:r>
              <a:rPr lang="en-US" sz="2500" dirty="0" err="1"/>
              <a:t>하나의</a:t>
            </a:r>
            <a:r>
              <a:rPr lang="en-US" sz="2500" dirty="0"/>
              <a:t> </a:t>
            </a:r>
            <a:r>
              <a:rPr lang="en-US" sz="2500" dirty="0" err="1"/>
              <a:t>퍼셉트론은</a:t>
            </a:r>
            <a:r>
              <a:rPr lang="en-US" sz="2500" dirty="0"/>
              <a:t> </a:t>
            </a:r>
            <a:r>
              <a:rPr lang="en-US" sz="2500" dirty="0" err="1"/>
              <a:t>뉴런처럼</a:t>
            </a:r>
            <a:r>
              <a:rPr lang="en-US" sz="2500" dirty="0"/>
              <a:t> </a:t>
            </a:r>
            <a:r>
              <a:rPr lang="en-US" sz="2500" dirty="0" err="1"/>
              <a:t>여러</a:t>
            </a:r>
            <a:r>
              <a:rPr lang="en-US" sz="2500" dirty="0"/>
              <a:t> </a:t>
            </a:r>
            <a:r>
              <a:rPr lang="en-US" sz="2500" dirty="0" err="1"/>
              <a:t>퍼셉트론에서</a:t>
            </a:r>
            <a:r>
              <a:rPr lang="en-US" sz="2500" dirty="0"/>
              <a:t> </a:t>
            </a:r>
            <a:r>
              <a:rPr lang="en-US" sz="2500" dirty="0" err="1"/>
              <a:t>신호</a:t>
            </a:r>
            <a:br>
              <a:rPr lang="en-US" sz="2500" dirty="0"/>
            </a:br>
            <a:r>
              <a:rPr lang="en-US" sz="2500" dirty="0"/>
              <a:t>- </a:t>
            </a:r>
            <a:r>
              <a:rPr lang="en-US" sz="2500" dirty="0" err="1"/>
              <a:t>입력값을</a:t>
            </a:r>
            <a:r>
              <a:rPr lang="en-US" sz="2500" dirty="0"/>
              <a:t> </a:t>
            </a:r>
            <a:r>
              <a:rPr lang="en-US" sz="2500" dirty="0" err="1"/>
              <a:t>받을</a:t>
            </a:r>
            <a:r>
              <a:rPr lang="en-US" sz="2500" dirty="0"/>
              <a:t> 수 </a:t>
            </a:r>
            <a:r>
              <a:rPr lang="en-US" sz="2500" dirty="0" err="1"/>
              <a:t>있음</a:t>
            </a:r>
            <a:endParaRPr dirty="0"/>
          </a:p>
          <a:p>
            <a:pPr marL="228600" lvl="0" indent="-228600" algn="l" rtl="0">
              <a:lnSpc>
                <a:spcPct val="170000"/>
              </a:lnSpc>
              <a:spcBef>
                <a:spcPts val="1000"/>
              </a:spcBef>
              <a:spcAft>
                <a:spcPts val="0"/>
              </a:spcAft>
              <a:buSzPct val="100000"/>
              <a:buChar char="•"/>
            </a:pPr>
            <a:r>
              <a:rPr lang="en-US" sz="3600" dirty="0" err="1"/>
              <a:t>활성함수</a:t>
            </a:r>
            <a:r>
              <a:rPr lang="en-US" sz="3600" dirty="0"/>
              <a:t> (Activation Function)</a:t>
            </a:r>
            <a:r>
              <a:rPr lang="en-US" sz="3600" b="1" dirty="0"/>
              <a:t>	</a:t>
            </a:r>
            <a:br>
              <a:rPr lang="en-US" sz="3600" b="1" dirty="0"/>
            </a:br>
            <a:r>
              <a:rPr lang="en-US" sz="2500" dirty="0"/>
              <a:t>-</a:t>
            </a:r>
            <a:r>
              <a:rPr lang="en-US" sz="2500" dirty="0" err="1"/>
              <a:t>활성함수</a:t>
            </a:r>
            <a:r>
              <a:rPr lang="en-US" sz="2500" dirty="0"/>
              <a:t> = </a:t>
            </a:r>
            <a:r>
              <a:rPr lang="en-US" sz="2500" dirty="0" err="1"/>
              <a:t>입력</a:t>
            </a:r>
            <a:r>
              <a:rPr lang="en-US" sz="2500" dirty="0"/>
              <a:t>(x1...</a:t>
            </a:r>
            <a:r>
              <a:rPr lang="en-US" sz="2500" dirty="0" err="1"/>
              <a:t>xn</a:t>
            </a:r>
            <a:r>
              <a:rPr lang="en-US" sz="2500" dirty="0"/>
              <a:t>) * </a:t>
            </a:r>
            <a:r>
              <a:rPr lang="en-US" sz="2500" dirty="0" err="1"/>
              <a:t>가중치</a:t>
            </a:r>
            <a:r>
              <a:rPr lang="en-US" sz="2500" dirty="0"/>
              <a:t>(w1... </a:t>
            </a:r>
            <a:r>
              <a:rPr lang="en-US" sz="2500" dirty="0" err="1"/>
              <a:t>wn</a:t>
            </a:r>
            <a:r>
              <a:rPr lang="en-US" sz="2500" dirty="0"/>
              <a:t>)</a:t>
            </a:r>
            <a:br>
              <a:rPr lang="en-US" sz="2500" dirty="0"/>
            </a:br>
            <a:r>
              <a:rPr lang="en-US" sz="2500" dirty="0"/>
              <a:t>※ </a:t>
            </a:r>
            <a:r>
              <a:rPr lang="en-US" sz="2500" dirty="0" err="1"/>
              <a:t>활성함수가</a:t>
            </a:r>
            <a:r>
              <a:rPr lang="en-US" sz="2500" dirty="0"/>
              <a:t> </a:t>
            </a:r>
            <a:r>
              <a:rPr lang="en-US" sz="2500" dirty="0" err="1"/>
              <a:t>어떤</a:t>
            </a:r>
            <a:r>
              <a:rPr lang="en-US" sz="2500" dirty="0"/>
              <a:t> </a:t>
            </a:r>
            <a:r>
              <a:rPr lang="en-US" sz="2500" dirty="0" err="1"/>
              <a:t>기준값을</a:t>
            </a:r>
            <a:r>
              <a:rPr lang="en-US" sz="2500" dirty="0"/>
              <a:t> </a:t>
            </a:r>
            <a:r>
              <a:rPr lang="en-US" sz="2500" dirty="0" err="1"/>
              <a:t>초월하면</a:t>
            </a:r>
            <a:r>
              <a:rPr lang="en-US" sz="2500" dirty="0"/>
              <a:t> </a:t>
            </a:r>
            <a:r>
              <a:rPr lang="en-US" sz="2500" dirty="0" err="1"/>
              <a:t>다른</a:t>
            </a:r>
            <a:r>
              <a:rPr lang="en-US" sz="2500" dirty="0"/>
              <a:t> </a:t>
            </a:r>
            <a:r>
              <a:rPr lang="en-US" sz="2500" dirty="0" err="1"/>
              <a:t>뉴런으로</a:t>
            </a:r>
            <a:r>
              <a:rPr lang="en-US" sz="2500" dirty="0"/>
              <a:t> </a:t>
            </a:r>
            <a:r>
              <a:rPr lang="en-US" sz="2500" dirty="0" err="1"/>
              <a:t>신호를</a:t>
            </a:r>
            <a:r>
              <a:rPr lang="en-US" sz="2500" dirty="0"/>
              <a:t> </a:t>
            </a:r>
            <a:r>
              <a:rPr lang="en-US" sz="2500" dirty="0" err="1"/>
              <a:t>보내주고</a:t>
            </a:r>
            <a:br>
              <a:rPr lang="en-US" sz="2500" dirty="0"/>
            </a:br>
            <a:r>
              <a:rPr lang="en-US" sz="2500" dirty="0"/>
              <a:t>   </a:t>
            </a:r>
            <a:r>
              <a:rPr lang="en-US" sz="2500" dirty="0" err="1"/>
              <a:t>그렇지</a:t>
            </a:r>
            <a:r>
              <a:rPr lang="en-US" sz="2500" dirty="0"/>
              <a:t> </a:t>
            </a:r>
            <a:r>
              <a:rPr lang="en-US" sz="2500" dirty="0" err="1"/>
              <a:t>않으면</a:t>
            </a:r>
            <a:r>
              <a:rPr lang="en-US" sz="2500" dirty="0"/>
              <a:t> </a:t>
            </a:r>
            <a:r>
              <a:rPr lang="en-US" sz="2500" dirty="0" err="1"/>
              <a:t>신호를</a:t>
            </a:r>
            <a:r>
              <a:rPr lang="en-US" sz="2500" dirty="0"/>
              <a:t> </a:t>
            </a:r>
            <a:r>
              <a:rPr lang="en-US" sz="2500" dirty="0" err="1"/>
              <a:t>보내지</a:t>
            </a:r>
            <a:r>
              <a:rPr lang="en-US" sz="2500" dirty="0"/>
              <a:t> </a:t>
            </a:r>
            <a:r>
              <a:rPr lang="en-US" sz="2500" dirty="0" err="1"/>
              <a:t>않는</a:t>
            </a:r>
            <a:r>
              <a:rPr lang="en-US" sz="2500" dirty="0"/>
              <a:t> </a:t>
            </a:r>
            <a:r>
              <a:rPr lang="en-US" sz="2500" dirty="0" err="1"/>
              <a:t>것으로</a:t>
            </a:r>
            <a:r>
              <a:rPr lang="en-US" sz="2500" dirty="0"/>
              <a:t> </a:t>
            </a:r>
            <a:r>
              <a:rPr lang="en-US" sz="2500" dirty="0" err="1"/>
              <a:t>결정</a:t>
            </a:r>
            <a:endParaRPr dirty="0"/>
          </a:p>
          <a:p>
            <a:pPr marL="228600" lvl="0" indent="-228600" algn="l" rtl="0">
              <a:lnSpc>
                <a:spcPct val="170000"/>
              </a:lnSpc>
              <a:spcBef>
                <a:spcPts val="1000"/>
              </a:spcBef>
              <a:spcAft>
                <a:spcPts val="0"/>
              </a:spcAft>
              <a:buSzPct val="100000"/>
              <a:buChar char="•"/>
            </a:pPr>
            <a:r>
              <a:rPr lang="en-US" sz="3600" dirty="0" err="1"/>
              <a:t>학습</a:t>
            </a:r>
            <a:r>
              <a:rPr lang="en-US" sz="3600" dirty="0"/>
              <a:t> (Learning)</a:t>
            </a:r>
            <a:br>
              <a:rPr lang="en-US" sz="3600" dirty="0"/>
            </a:br>
            <a:r>
              <a:rPr lang="en-US" sz="2500" dirty="0"/>
              <a:t>- </a:t>
            </a:r>
            <a:r>
              <a:rPr lang="en-US" sz="2500" dirty="0" err="1"/>
              <a:t>원하는</a:t>
            </a:r>
            <a:r>
              <a:rPr lang="en-US" sz="2500" dirty="0"/>
              <a:t> </a:t>
            </a:r>
            <a:r>
              <a:rPr lang="en-US" sz="2500" dirty="0" err="1"/>
              <a:t>출력</a:t>
            </a:r>
            <a:r>
              <a:rPr lang="en-US" sz="2500" dirty="0"/>
              <a:t> </a:t>
            </a:r>
            <a:r>
              <a:rPr lang="en-US" sz="2500" dirty="0" err="1"/>
              <a:t>값을</a:t>
            </a:r>
            <a:r>
              <a:rPr lang="en-US" sz="2500" dirty="0"/>
              <a:t> </a:t>
            </a:r>
            <a:r>
              <a:rPr lang="en-US" sz="2500" dirty="0" err="1"/>
              <a:t>얻을</a:t>
            </a:r>
            <a:r>
              <a:rPr lang="en-US" sz="2500" dirty="0"/>
              <a:t> 수 </a:t>
            </a:r>
            <a:r>
              <a:rPr lang="en-US" sz="2500" dirty="0" err="1"/>
              <a:t>있도록</a:t>
            </a:r>
            <a:r>
              <a:rPr lang="en-US" sz="2500" dirty="0"/>
              <a:t> </a:t>
            </a:r>
            <a:r>
              <a:rPr lang="en-US" sz="2500" dirty="0" err="1"/>
              <a:t>가중치를</a:t>
            </a:r>
            <a:r>
              <a:rPr lang="en-US" sz="2500" dirty="0"/>
              <a:t> </a:t>
            </a:r>
            <a:r>
              <a:rPr lang="en-US" sz="2500" dirty="0" err="1"/>
              <a:t>구하는</a:t>
            </a:r>
            <a:r>
              <a:rPr lang="en-US" sz="2500" dirty="0"/>
              <a:t> 것</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6"/>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AI의 인식 방식</a:t>
            </a:r>
            <a:endParaRPr/>
          </a:p>
        </p:txBody>
      </p:sp>
      <p:sp>
        <p:nvSpPr>
          <p:cNvPr id="224" name="Google Shape;224;p16"/>
          <p:cNvSpPr txBox="1">
            <a:spLocks noGrp="1"/>
          </p:cNvSpPr>
          <p:nvPr>
            <p:ph type="body" idx="1"/>
          </p:nvPr>
        </p:nvSpPr>
        <p:spPr>
          <a:xfrm>
            <a:off x="5223901" y="1597900"/>
            <a:ext cx="6968100" cy="4478700"/>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SzPts val="2000"/>
              <a:buChar char="•"/>
            </a:pPr>
            <a:r>
              <a:rPr lang="en-US" dirty="0" err="1"/>
              <a:t>인공지능의</a:t>
            </a:r>
            <a:r>
              <a:rPr lang="en-US" dirty="0"/>
              <a:t> </a:t>
            </a:r>
            <a:r>
              <a:rPr lang="en-US" dirty="0" err="1"/>
              <a:t>인식</a:t>
            </a:r>
            <a:r>
              <a:rPr lang="en-US" dirty="0"/>
              <a:t> </a:t>
            </a:r>
            <a:r>
              <a:rPr lang="en-US" dirty="0" err="1"/>
              <a:t>방법</a:t>
            </a:r>
            <a:r>
              <a:rPr lang="en-US" dirty="0"/>
              <a:t> </a:t>
            </a:r>
            <a:br>
              <a:rPr lang="en-US" dirty="0"/>
            </a:br>
            <a:r>
              <a:rPr lang="en-US" sz="1400" dirty="0"/>
              <a:t>- </a:t>
            </a:r>
            <a:r>
              <a:rPr lang="en-US" sz="1400" dirty="0" err="1"/>
              <a:t>이미지의</a:t>
            </a:r>
            <a:r>
              <a:rPr lang="en-US" sz="1400" dirty="0"/>
              <a:t> </a:t>
            </a:r>
            <a:r>
              <a:rPr lang="en-US" sz="1400" dirty="0" err="1"/>
              <a:t>대표적인</a:t>
            </a:r>
            <a:r>
              <a:rPr lang="en-US" sz="1400" dirty="0"/>
              <a:t> </a:t>
            </a:r>
            <a:r>
              <a:rPr lang="en-US" sz="1400" dirty="0" err="1"/>
              <a:t>특징을</a:t>
            </a:r>
            <a:r>
              <a:rPr lang="en-US" sz="1400" dirty="0"/>
              <a:t> </a:t>
            </a:r>
            <a:r>
              <a:rPr lang="en-US" sz="1400" dirty="0" err="1"/>
              <a:t>모양</a:t>
            </a:r>
            <a:r>
              <a:rPr lang="en-US" sz="1400" dirty="0"/>
              <a:t> 및 색 </a:t>
            </a:r>
            <a:r>
              <a:rPr lang="en-US" sz="1400" dirty="0" err="1"/>
              <a:t>주변</a:t>
            </a:r>
            <a:r>
              <a:rPr lang="en-US" sz="1400" dirty="0"/>
              <a:t> </a:t>
            </a:r>
            <a:r>
              <a:rPr lang="en-US" sz="1400" dirty="0" err="1"/>
              <a:t>상황</a:t>
            </a:r>
            <a:r>
              <a:rPr lang="en-US" sz="1400" dirty="0"/>
              <a:t> </a:t>
            </a:r>
            <a:r>
              <a:rPr lang="en-US" sz="1400" dirty="0" err="1"/>
              <a:t>등을</a:t>
            </a:r>
            <a:r>
              <a:rPr lang="en-US" sz="1400" dirty="0"/>
              <a:t> </a:t>
            </a:r>
            <a:r>
              <a:rPr lang="en-US" sz="1400" dirty="0" err="1"/>
              <a:t>각각</a:t>
            </a:r>
            <a:r>
              <a:rPr lang="en-US" sz="1400" dirty="0"/>
              <a:t> x1, x2, x3라고 </a:t>
            </a:r>
            <a:r>
              <a:rPr lang="en-US" sz="1400" dirty="0" err="1"/>
              <a:t>정의</a:t>
            </a:r>
            <a:br>
              <a:rPr lang="en-US" sz="1400" dirty="0"/>
            </a:br>
            <a:r>
              <a:rPr lang="en-US" sz="1400" dirty="0"/>
              <a:t>- </a:t>
            </a:r>
            <a:r>
              <a:rPr lang="en-US" sz="1400" dirty="0" err="1"/>
              <a:t>특징을</a:t>
            </a:r>
            <a:r>
              <a:rPr lang="en-US" sz="1400" dirty="0"/>
              <a:t> </a:t>
            </a:r>
            <a:r>
              <a:rPr lang="en-US" sz="1400" dirty="0" err="1"/>
              <a:t>입력으로</a:t>
            </a:r>
            <a:r>
              <a:rPr lang="en-US" sz="1400" dirty="0"/>
              <a:t> </a:t>
            </a:r>
            <a:r>
              <a:rPr lang="en-US" sz="1400" dirty="0" err="1"/>
              <a:t>이용</a:t>
            </a:r>
            <a:br>
              <a:rPr lang="en-US" sz="1400" dirty="0"/>
            </a:br>
            <a:r>
              <a:rPr lang="en-US" sz="1400" dirty="0"/>
              <a:t>- </a:t>
            </a:r>
            <a:r>
              <a:rPr lang="en-US" sz="1400" dirty="0" err="1"/>
              <a:t>각각의</a:t>
            </a:r>
            <a:r>
              <a:rPr lang="en-US" sz="1400" dirty="0"/>
              <a:t> </a:t>
            </a:r>
            <a:r>
              <a:rPr lang="en-US" sz="1400" dirty="0" err="1"/>
              <a:t>입력은</a:t>
            </a:r>
            <a:r>
              <a:rPr lang="en-US" sz="1400" dirty="0"/>
              <a:t> </a:t>
            </a:r>
            <a:r>
              <a:rPr lang="en-US" sz="1400" dirty="0" err="1"/>
              <a:t>각각의</a:t>
            </a:r>
            <a:r>
              <a:rPr lang="en-US" sz="1400" dirty="0"/>
              <a:t> </a:t>
            </a:r>
            <a:r>
              <a:rPr lang="en-US" sz="1400" dirty="0" err="1"/>
              <a:t>가중치</a:t>
            </a:r>
            <a:r>
              <a:rPr lang="en-US" sz="1400" dirty="0"/>
              <a:t>, 즉  </a:t>
            </a:r>
            <a:r>
              <a:rPr lang="en-US" sz="1400" dirty="0" err="1"/>
              <a:t>인식에</a:t>
            </a:r>
            <a:r>
              <a:rPr lang="en-US" sz="1400" dirty="0"/>
              <a:t> </a:t>
            </a:r>
            <a:r>
              <a:rPr lang="en-US" sz="1400" dirty="0" err="1"/>
              <a:t>있어서</a:t>
            </a:r>
            <a:r>
              <a:rPr lang="en-US" sz="1400" dirty="0"/>
              <a:t> </a:t>
            </a:r>
            <a:r>
              <a:rPr lang="en-US" sz="1400" dirty="0" err="1"/>
              <a:t>어느</a:t>
            </a:r>
            <a:r>
              <a:rPr lang="en-US" sz="1400" dirty="0"/>
              <a:t> </a:t>
            </a:r>
            <a:r>
              <a:rPr lang="en-US" sz="1400" dirty="0" err="1"/>
              <a:t>정도</a:t>
            </a:r>
            <a:r>
              <a:rPr lang="en-US" sz="1400" dirty="0"/>
              <a:t> </a:t>
            </a:r>
            <a:r>
              <a:rPr lang="en-US" sz="1400" dirty="0" err="1"/>
              <a:t>중요한지</a:t>
            </a:r>
            <a:r>
              <a:rPr lang="en-US" sz="1400" dirty="0"/>
              <a:t> </a:t>
            </a:r>
            <a:r>
              <a:rPr lang="ko-KR" altLang="en-US" sz="1400" dirty="0"/>
              <a:t>적용</a:t>
            </a:r>
            <a:br>
              <a:rPr lang="en-US" altLang="ko-KR" sz="1400" dirty="0"/>
            </a:br>
            <a:r>
              <a:rPr lang="en-US" altLang="ko-KR" sz="1400" dirty="0"/>
              <a:t>- </a:t>
            </a:r>
            <a:r>
              <a:rPr lang="ko-KR" altLang="en-US" sz="1400" dirty="0"/>
              <a:t>가중치는</a:t>
            </a:r>
            <a:r>
              <a:rPr lang="en-US" sz="1400" dirty="0"/>
              <a:t> </a:t>
            </a:r>
            <a:r>
              <a:rPr lang="en-US" sz="1400" dirty="0" err="1"/>
              <a:t>중요도를</a:t>
            </a:r>
            <a:r>
              <a:rPr lang="en-US" sz="1400" dirty="0"/>
              <a:t> 0에서부터 1 </a:t>
            </a:r>
            <a:r>
              <a:rPr lang="en-US" sz="1400" dirty="0" err="1"/>
              <a:t>값으로</a:t>
            </a:r>
            <a:r>
              <a:rPr lang="en-US" sz="1400" dirty="0"/>
              <a:t> </a:t>
            </a:r>
            <a:r>
              <a:rPr lang="en-US" sz="1400" dirty="0" err="1"/>
              <a:t>값을</a:t>
            </a:r>
            <a:r>
              <a:rPr lang="en-US" sz="1400" dirty="0"/>
              <a:t> </a:t>
            </a:r>
            <a:r>
              <a:rPr lang="en-US" sz="1400" dirty="0" err="1"/>
              <a:t>선정</a:t>
            </a:r>
            <a:br>
              <a:rPr lang="en-US" sz="1400" dirty="0"/>
            </a:br>
            <a:r>
              <a:rPr lang="en-US" sz="1400" dirty="0"/>
              <a:t>- </a:t>
            </a:r>
            <a:r>
              <a:rPr lang="en-US" sz="1400" dirty="0" err="1"/>
              <a:t>선정한</a:t>
            </a:r>
            <a:r>
              <a:rPr lang="en-US" sz="1400" dirty="0"/>
              <a:t> </a:t>
            </a:r>
            <a:r>
              <a:rPr lang="en-US" sz="1400" dirty="0" err="1"/>
              <a:t>값을</a:t>
            </a:r>
            <a:r>
              <a:rPr lang="en-US" sz="1400" dirty="0"/>
              <a:t> </a:t>
            </a:r>
            <a:r>
              <a:rPr lang="en-US" sz="1400" dirty="0" err="1"/>
              <a:t>정해</a:t>
            </a:r>
            <a:r>
              <a:rPr lang="en-US" sz="1400" dirty="0"/>
              <a:t> </a:t>
            </a:r>
            <a:r>
              <a:rPr lang="en-US" sz="1400" dirty="0" err="1"/>
              <a:t>놓고</a:t>
            </a:r>
            <a:r>
              <a:rPr lang="en-US" sz="1400" dirty="0"/>
              <a:t> 그 </a:t>
            </a:r>
            <a:r>
              <a:rPr lang="en-US" sz="1400" dirty="0" err="1"/>
              <a:t>값과</a:t>
            </a:r>
            <a:r>
              <a:rPr lang="en-US" sz="1400" dirty="0"/>
              <a:t> </a:t>
            </a:r>
            <a:r>
              <a:rPr lang="en-US" sz="1400" dirty="0" err="1"/>
              <a:t>곱해지게</a:t>
            </a:r>
            <a:r>
              <a:rPr lang="en-US" sz="1400" dirty="0"/>
              <a:t> 됨</a:t>
            </a:r>
            <a:br>
              <a:rPr lang="en-US" sz="1400" dirty="0"/>
            </a:br>
            <a:r>
              <a:rPr lang="en-US" sz="1400" dirty="0"/>
              <a:t>- </a:t>
            </a:r>
            <a:r>
              <a:rPr lang="en-US" sz="1400" dirty="0" err="1"/>
              <a:t>곱해진</a:t>
            </a:r>
            <a:r>
              <a:rPr lang="en-US" sz="1400" dirty="0"/>
              <a:t> </a:t>
            </a:r>
            <a:r>
              <a:rPr lang="en-US" sz="1400" dirty="0" err="1"/>
              <a:t>값들은</a:t>
            </a:r>
            <a:r>
              <a:rPr lang="en-US" sz="1400" dirty="0"/>
              <a:t> </a:t>
            </a:r>
            <a:r>
              <a:rPr lang="en-US" sz="1400" dirty="0" err="1"/>
              <a:t>서로</a:t>
            </a:r>
            <a:r>
              <a:rPr lang="en-US" sz="1400" dirty="0"/>
              <a:t> </a:t>
            </a:r>
            <a:r>
              <a:rPr lang="en-US" sz="1400" dirty="0" err="1"/>
              <a:t>합산</a:t>
            </a:r>
            <a:r>
              <a:rPr lang="ko-KR" altLang="en-US" sz="1400" dirty="0"/>
              <a:t>후 </a:t>
            </a:r>
            <a:r>
              <a:rPr lang="en-US" sz="1400" dirty="0" err="1"/>
              <a:t>기준</a:t>
            </a:r>
            <a:r>
              <a:rPr lang="en-US" sz="1400" dirty="0"/>
              <a:t> 값(</a:t>
            </a:r>
            <a:r>
              <a:rPr lang="ko-KR" altLang="en-US" sz="1400" dirty="0" err="1"/>
              <a:t>임계값</a:t>
            </a:r>
            <a:r>
              <a:rPr lang="en-US" altLang="ko-KR" sz="1400" dirty="0"/>
              <a:t>)</a:t>
            </a:r>
            <a:r>
              <a:rPr lang="en-US" sz="1400" dirty="0"/>
              <a:t>을 </a:t>
            </a:r>
            <a:r>
              <a:rPr lang="en-US" sz="1400" dirty="0" err="1"/>
              <a:t>넘게</a:t>
            </a:r>
            <a:r>
              <a:rPr lang="en-US" sz="1400" dirty="0"/>
              <a:t> </a:t>
            </a:r>
            <a:r>
              <a:rPr lang="en-US" sz="1400" dirty="0" err="1"/>
              <a:t>되면</a:t>
            </a:r>
            <a:r>
              <a:rPr lang="en-US" sz="1400" dirty="0"/>
              <a:t> Step</a:t>
            </a:r>
            <a:r>
              <a:rPr lang="ko-KR" altLang="en-US" sz="1400" dirty="0"/>
              <a:t> </a:t>
            </a:r>
            <a:r>
              <a:rPr lang="en-US" altLang="ko-KR" sz="1400" dirty="0"/>
              <a:t>Function</a:t>
            </a:r>
            <a:r>
              <a:rPr lang="ko-KR" altLang="en-US" sz="1400" dirty="0"/>
              <a:t>에 의해 </a:t>
            </a:r>
            <a:r>
              <a:rPr lang="en-US" sz="1400" dirty="0"/>
              <a:t> </a:t>
            </a:r>
            <a:r>
              <a:rPr lang="en-US" sz="1400" dirty="0" err="1"/>
              <a:t>판정</a:t>
            </a:r>
            <a:br>
              <a:rPr lang="en-US" sz="1400" dirty="0"/>
            </a:br>
            <a:r>
              <a:rPr lang="en-US" sz="1400" dirty="0"/>
              <a:t>- </a:t>
            </a:r>
            <a:r>
              <a:rPr lang="en-US" sz="1400" dirty="0" err="1"/>
              <a:t>최적인</a:t>
            </a:r>
            <a:r>
              <a:rPr lang="en-US" sz="1400" dirty="0"/>
              <a:t> </a:t>
            </a:r>
            <a:r>
              <a:rPr lang="en-US" sz="1400" dirty="0" err="1"/>
              <a:t>가중치를</a:t>
            </a:r>
            <a:r>
              <a:rPr lang="en-US" sz="1400" dirty="0"/>
              <a:t> </a:t>
            </a:r>
            <a:r>
              <a:rPr lang="en-US" sz="1400" dirty="0" err="1"/>
              <a:t>수많은</a:t>
            </a:r>
            <a:r>
              <a:rPr lang="en-US" sz="1400" dirty="0"/>
              <a:t> </a:t>
            </a:r>
            <a:r>
              <a:rPr lang="en-US" sz="1400" dirty="0" err="1"/>
              <a:t>사진으로</a:t>
            </a:r>
            <a:r>
              <a:rPr lang="en-US" sz="1400" dirty="0"/>
              <a:t> </a:t>
            </a:r>
            <a:r>
              <a:rPr lang="en-US" sz="1400" dirty="0" err="1"/>
              <a:t>부터</a:t>
            </a:r>
            <a:r>
              <a:rPr lang="en-US" sz="1400" dirty="0"/>
              <a:t>  </a:t>
            </a:r>
            <a:r>
              <a:rPr lang="en-US" sz="1400" dirty="0" err="1"/>
              <a:t>통계적</a:t>
            </a:r>
            <a:r>
              <a:rPr lang="en-US" sz="1400" dirty="0"/>
              <a:t> </a:t>
            </a:r>
            <a:r>
              <a:rPr lang="ko-KR" altLang="en-US" sz="1400" dirty="0"/>
              <a:t>기법으로 </a:t>
            </a:r>
            <a:r>
              <a:rPr lang="en-US" sz="1400" dirty="0" err="1"/>
              <a:t>탐색</a:t>
            </a:r>
            <a:br>
              <a:rPr lang="en-US" sz="1400" dirty="0"/>
            </a:br>
            <a:r>
              <a:rPr lang="en-US" sz="1400" dirty="0"/>
              <a:t>- </a:t>
            </a:r>
            <a:r>
              <a:rPr lang="en-US" sz="1400" dirty="0" err="1"/>
              <a:t>뉴럴</a:t>
            </a:r>
            <a:r>
              <a:rPr lang="en-US" sz="1400" dirty="0"/>
              <a:t> </a:t>
            </a:r>
            <a:r>
              <a:rPr lang="en-US" sz="1400" dirty="0" err="1"/>
              <a:t>네트워크의</a:t>
            </a:r>
            <a:r>
              <a:rPr lang="en-US" sz="1400" dirty="0"/>
              <a:t> </a:t>
            </a:r>
            <a:r>
              <a:rPr lang="en-US" sz="1400" dirty="0" err="1"/>
              <a:t>가중치를</a:t>
            </a:r>
            <a:r>
              <a:rPr lang="en-US" sz="1400" dirty="0"/>
              <a:t> </a:t>
            </a:r>
            <a:r>
              <a:rPr lang="en-US" sz="1400" dirty="0" err="1"/>
              <a:t>입력</a:t>
            </a:r>
            <a:r>
              <a:rPr lang="en-US" sz="1400" dirty="0"/>
              <a:t> </a:t>
            </a:r>
            <a:r>
              <a:rPr lang="en-US" sz="1400" dirty="0" err="1"/>
              <a:t>데이터로부터</a:t>
            </a:r>
            <a:r>
              <a:rPr lang="en-US" sz="1400" dirty="0"/>
              <a:t> </a:t>
            </a:r>
            <a:r>
              <a:rPr lang="en-US" sz="1400" dirty="0" err="1"/>
              <a:t>최적화</a:t>
            </a:r>
            <a:r>
              <a:rPr lang="en-US" sz="1400" dirty="0"/>
              <a:t> </a:t>
            </a:r>
            <a:r>
              <a:rPr lang="en-US" sz="1400" dirty="0" err="1"/>
              <a:t>해가는</a:t>
            </a:r>
            <a:r>
              <a:rPr lang="en-US" sz="1400" dirty="0"/>
              <a:t> </a:t>
            </a:r>
            <a:r>
              <a:rPr lang="en-US" sz="1400" dirty="0" err="1"/>
              <a:t>과정이</a:t>
            </a:r>
            <a:r>
              <a:rPr lang="en-US" sz="1400" dirty="0"/>
              <a:t> ‘</a:t>
            </a:r>
            <a:r>
              <a:rPr lang="en-US" sz="1400" dirty="0" err="1"/>
              <a:t>학습</a:t>
            </a:r>
            <a:endParaRPr dirty="0"/>
          </a:p>
          <a:p>
            <a:pPr marL="228600" lvl="0" indent="-101600" algn="l" rtl="0">
              <a:lnSpc>
                <a:spcPct val="120000"/>
              </a:lnSpc>
              <a:spcBef>
                <a:spcPts val="1000"/>
              </a:spcBef>
              <a:spcAft>
                <a:spcPts val="0"/>
              </a:spcAft>
              <a:buSzPts val="2000"/>
              <a:buNone/>
            </a:pPr>
            <a:endParaRPr dirty="0"/>
          </a:p>
        </p:txBody>
      </p:sp>
      <p:pic>
        <p:nvPicPr>
          <p:cNvPr id="225" name="Google Shape;225;p16"/>
          <p:cNvPicPr preferRelativeResize="0"/>
          <p:nvPr/>
        </p:nvPicPr>
        <p:blipFill rotWithShape="1">
          <a:blip r:embed="rId3">
            <a:alphaModFix/>
          </a:blip>
          <a:srcRect/>
          <a:stretch/>
        </p:blipFill>
        <p:spPr>
          <a:xfrm>
            <a:off x="1199626" y="1967218"/>
            <a:ext cx="3889194" cy="2203102"/>
          </a:xfrm>
          <a:prstGeom prst="rect">
            <a:avLst/>
          </a:prstGeom>
          <a:noFill/>
          <a:ln>
            <a:noFill/>
          </a:ln>
        </p:spPr>
      </p:pic>
      <p:pic>
        <p:nvPicPr>
          <p:cNvPr id="226" name="Google Shape;226;p16"/>
          <p:cNvPicPr preferRelativeResize="0"/>
          <p:nvPr/>
        </p:nvPicPr>
        <p:blipFill rotWithShape="1">
          <a:blip r:embed="rId4">
            <a:alphaModFix/>
          </a:blip>
          <a:srcRect/>
          <a:stretch/>
        </p:blipFill>
        <p:spPr>
          <a:xfrm>
            <a:off x="1199626" y="4395831"/>
            <a:ext cx="3889195" cy="12748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7"/>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DEEP LEARNING 발전</a:t>
            </a:r>
            <a:endParaRPr/>
          </a:p>
        </p:txBody>
      </p:sp>
      <p:sp>
        <p:nvSpPr>
          <p:cNvPr id="232" name="Google Shape;232;p17"/>
          <p:cNvSpPr txBox="1">
            <a:spLocks noGrp="1"/>
          </p:cNvSpPr>
          <p:nvPr>
            <p:ph type="body" idx="1"/>
          </p:nvPr>
        </p:nvSpPr>
        <p:spPr>
          <a:xfrm>
            <a:off x="1705786" y="4035816"/>
            <a:ext cx="8104257" cy="1831094"/>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SzPts val="2000"/>
              <a:buChar char="•"/>
            </a:pPr>
            <a:r>
              <a:rPr lang="en-US" dirty="0" err="1"/>
              <a:t>딥러닝</a:t>
            </a:r>
            <a:r>
              <a:rPr lang="en-US" dirty="0"/>
              <a:t> </a:t>
            </a:r>
            <a:r>
              <a:rPr lang="en-US" dirty="0" err="1"/>
              <a:t>발전의</a:t>
            </a:r>
            <a:r>
              <a:rPr lang="en-US" dirty="0"/>
              <a:t> 현 </a:t>
            </a:r>
            <a:r>
              <a:rPr lang="en-US" dirty="0" err="1"/>
              <a:t>수준</a:t>
            </a:r>
            <a:br>
              <a:rPr lang="en-US" dirty="0"/>
            </a:br>
            <a:r>
              <a:rPr lang="en-US" sz="1600" dirty="0"/>
              <a:t>- </a:t>
            </a:r>
            <a:r>
              <a:rPr lang="en-US" sz="1600" dirty="0" err="1"/>
              <a:t>사진이나</a:t>
            </a:r>
            <a:r>
              <a:rPr lang="en-US" sz="1600" dirty="0"/>
              <a:t> </a:t>
            </a:r>
            <a:r>
              <a:rPr lang="en-US" sz="1600" dirty="0" err="1"/>
              <a:t>영상을</a:t>
            </a:r>
            <a:r>
              <a:rPr lang="en-US" sz="1600" dirty="0"/>
              <a:t> </a:t>
            </a:r>
            <a:r>
              <a:rPr lang="en-US" sz="1600" dirty="0" err="1"/>
              <a:t>보여주고</a:t>
            </a:r>
            <a:r>
              <a:rPr lang="en-US" sz="1600" dirty="0"/>
              <a:t> 그 </a:t>
            </a:r>
            <a:r>
              <a:rPr lang="en-US" sz="1600" dirty="0" err="1"/>
              <a:t>의미를</a:t>
            </a:r>
            <a:r>
              <a:rPr lang="en-US" sz="1600" dirty="0"/>
              <a:t> </a:t>
            </a:r>
            <a:r>
              <a:rPr lang="en-US" sz="1600" dirty="0" err="1"/>
              <a:t>문장으로</a:t>
            </a:r>
            <a:r>
              <a:rPr lang="en-US" sz="1600" dirty="0"/>
              <a:t> </a:t>
            </a:r>
            <a:r>
              <a:rPr lang="en-US" sz="1600" dirty="0" err="1"/>
              <a:t>구성해낼</a:t>
            </a:r>
            <a:r>
              <a:rPr lang="en-US" sz="1600" dirty="0"/>
              <a:t> 수 </a:t>
            </a:r>
            <a:r>
              <a:rPr lang="en-US" sz="1600" dirty="0" err="1"/>
              <a:t>있으며</a:t>
            </a:r>
            <a:r>
              <a:rPr lang="en-US" sz="1600" dirty="0"/>
              <a:t>, </a:t>
            </a:r>
            <a:r>
              <a:rPr lang="en-US" sz="1600" dirty="0" err="1"/>
              <a:t>CNN은</a:t>
            </a:r>
            <a:br>
              <a:rPr lang="en-US" sz="1600" dirty="0"/>
            </a:br>
            <a:r>
              <a:rPr lang="en-US" sz="1600" dirty="0" err="1"/>
              <a:t>개체를</a:t>
            </a:r>
            <a:r>
              <a:rPr lang="en-US" sz="1600" dirty="0"/>
              <a:t> </a:t>
            </a:r>
            <a:r>
              <a:rPr lang="en-US" sz="1600" dirty="0" err="1"/>
              <a:t>인식하고</a:t>
            </a:r>
            <a:r>
              <a:rPr lang="en-US" sz="1600" dirty="0"/>
              <a:t>, </a:t>
            </a:r>
            <a:r>
              <a:rPr lang="en-US" sz="1600" dirty="0" err="1"/>
              <a:t>RNN은</a:t>
            </a:r>
            <a:r>
              <a:rPr lang="en-US" sz="1600" dirty="0"/>
              <a:t> </a:t>
            </a:r>
            <a:r>
              <a:rPr lang="en-US" sz="1600" dirty="0" err="1"/>
              <a:t>인식된</a:t>
            </a:r>
            <a:r>
              <a:rPr lang="en-US" sz="1600" dirty="0"/>
              <a:t> </a:t>
            </a:r>
            <a:r>
              <a:rPr lang="en-US" sz="1600" dirty="0" err="1"/>
              <a:t>단어</a:t>
            </a:r>
            <a:r>
              <a:rPr lang="en-US" sz="1600" dirty="0"/>
              <a:t> </a:t>
            </a:r>
            <a:r>
              <a:rPr lang="en-US" sz="1600" dirty="0" err="1"/>
              <a:t>들로부터</a:t>
            </a:r>
            <a:r>
              <a:rPr lang="en-US" sz="1600" dirty="0"/>
              <a:t> </a:t>
            </a:r>
            <a:r>
              <a:rPr lang="en-US" sz="1600" dirty="0" err="1"/>
              <a:t>문장을</a:t>
            </a:r>
            <a:r>
              <a:rPr lang="en-US" sz="1600" dirty="0"/>
              <a:t> </a:t>
            </a:r>
            <a:r>
              <a:rPr lang="en-US" sz="1600" dirty="0" err="1"/>
              <a:t>생성하는</a:t>
            </a:r>
            <a:r>
              <a:rPr lang="en-US" sz="1600" dirty="0"/>
              <a:t> </a:t>
            </a:r>
            <a:r>
              <a:rPr lang="en-US" sz="1600" dirty="0" err="1"/>
              <a:t>역할</a:t>
            </a:r>
            <a:br>
              <a:rPr lang="en-US" sz="1600" dirty="0"/>
            </a:br>
            <a:r>
              <a:rPr lang="en-US" sz="1600" dirty="0"/>
              <a:t>- </a:t>
            </a:r>
            <a:r>
              <a:rPr lang="en-US" sz="1600" dirty="0" err="1"/>
              <a:t>CNN은</a:t>
            </a:r>
            <a:r>
              <a:rPr lang="en-US" sz="1600" dirty="0"/>
              <a:t> </a:t>
            </a:r>
            <a:r>
              <a:rPr lang="en-US" sz="1600" dirty="0" err="1"/>
              <a:t>사전에</a:t>
            </a:r>
            <a:r>
              <a:rPr lang="en-US" sz="1600" dirty="0"/>
              <a:t> </a:t>
            </a:r>
            <a:r>
              <a:rPr lang="en-US" sz="1600" dirty="0" err="1"/>
              <a:t>미리</a:t>
            </a:r>
            <a:r>
              <a:rPr lang="en-US" sz="1600" dirty="0"/>
              <a:t> </a:t>
            </a:r>
            <a:r>
              <a:rPr lang="en-US" sz="1600" dirty="0" err="1"/>
              <a:t>주어진</a:t>
            </a:r>
            <a:r>
              <a:rPr lang="en-US" sz="1600" dirty="0"/>
              <a:t> </a:t>
            </a:r>
            <a:r>
              <a:rPr lang="en-US" sz="1600" dirty="0" err="1"/>
              <a:t>개체</a:t>
            </a:r>
            <a:r>
              <a:rPr lang="en-US" sz="1600" dirty="0"/>
              <a:t>, 즉 </a:t>
            </a:r>
            <a:r>
              <a:rPr lang="en-US" sz="1600" dirty="0" err="1"/>
              <a:t>학습된</a:t>
            </a:r>
            <a:r>
              <a:rPr lang="en-US" sz="1600" dirty="0"/>
              <a:t> </a:t>
            </a:r>
            <a:r>
              <a:rPr lang="en-US" sz="1600" dirty="0" err="1"/>
              <a:t>개체들에</a:t>
            </a:r>
            <a:r>
              <a:rPr lang="en-US" sz="1600" dirty="0"/>
              <a:t> </a:t>
            </a:r>
            <a:r>
              <a:rPr lang="en-US" sz="1600" dirty="0" err="1"/>
              <a:t>대해서만</a:t>
            </a:r>
            <a:r>
              <a:rPr lang="en-US" sz="1600" dirty="0"/>
              <a:t> </a:t>
            </a:r>
            <a:r>
              <a:rPr lang="en-US" sz="1600" dirty="0" err="1"/>
              <a:t>인식</a:t>
            </a:r>
            <a:r>
              <a:rPr lang="en-US" sz="1600" dirty="0"/>
              <a:t> </a:t>
            </a:r>
            <a:r>
              <a:rPr lang="en-US" sz="1600" dirty="0" err="1"/>
              <a:t>가능</a:t>
            </a:r>
            <a:endParaRPr sz="1400" dirty="0"/>
          </a:p>
          <a:p>
            <a:pPr marL="228600" lvl="0" indent="-101600" algn="l" rtl="0">
              <a:lnSpc>
                <a:spcPct val="150000"/>
              </a:lnSpc>
              <a:spcBef>
                <a:spcPts val="1000"/>
              </a:spcBef>
              <a:spcAft>
                <a:spcPts val="0"/>
              </a:spcAft>
              <a:buSzPts val="2000"/>
              <a:buNone/>
            </a:pPr>
            <a:endParaRPr dirty="0"/>
          </a:p>
        </p:txBody>
      </p:sp>
      <p:pic>
        <p:nvPicPr>
          <p:cNvPr id="233" name="Google Shape;233;p17"/>
          <p:cNvPicPr preferRelativeResize="0"/>
          <p:nvPr/>
        </p:nvPicPr>
        <p:blipFill rotWithShape="1">
          <a:blip r:embed="rId3">
            <a:alphaModFix/>
          </a:blip>
          <a:srcRect/>
          <a:stretch/>
        </p:blipFill>
        <p:spPr>
          <a:xfrm>
            <a:off x="1705787" y="1705302"/>
            <a:ext cx="7657154" cy="218411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8"/>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DEEP LEARNING 현 수준</a:t>
            </a:r>
            <a:endParaRPr/>
          </a:p>
        </p:txBody>
      </p:sp>
      <p:sp>
        <p:nvSpPr>
          <p:cNvPr id="239" name="Google Shape;239;p18"/>
          <p:cNvSpPr txBox="1">
            <a:spLocks noGrp="1"/>
          </p:cNvSpPr>
          <p:nvPr>
            <p:ph type="body" idx="1"/>
          </p:nvPr>
        </p:nvSpPr>
        <p:spPr>
          <a:xfrm>
            <a:off x="1451579" y="1574904"/>
            <a:ext cx="10306832" cy="4478576"/>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SzPts val="2000"/>
              <a:buChar char="•"/>
            </a:pPr>
            <a:r>
              <a:rPr lang="en-US"/>
              <a:t>인식 </a:t>
            </a:r>
            <a:br>
              <a:rPr lang="en-US"/>
            </a:br>
            <a:r>
              <a:rPr lang="en-US"/>
              <a:t>- 다수의 Data를 통한 객체 인식</a:t>
            </a:r>
            <a:endParaRPr/>
          </a:p>
          <a:p>
            <a:pPr marL="228600" lvl="0" indent="-228600" algn="l" rtl="0">
              <a:lnSpc>
                <a:spcPct val="150000"/>
              </a:lnSpc>
              <a:spcBef>
                <a:spcPts val="1000"/>
              </a:spcBef>
              <a:spcAft>
                <a:spcPts val="0"/>
              </a:spcAft>
              <a:buSzPts val="2000"/>
              <a:buChar char="•"/>
            </a:pPr>
            <a:r>
              <a:rPr lang="en-US"/>
              <a:t>예측</a:t>
            </a:r>
            <a:br>
              <a:rPr lang="en-US"/>
            </a:br>
            <a:r>
              <a:rPr lang="en-US"/>
              <a:t>- Data를 통한 단순 인식을 넘어서 특정되지 않은 분야에서도 예측을 할 수 있음</a:t>
            </a:r>
            <a:endParaRPr/>
          </a:p>
          <a:p>
            <a:pPr marL="228600" lvl="0" indent="-228600" algn="l" rtl="0">
              <a:lnSpc>
                <a:spcPct val="150000"/>
              </a:lnSpc>
              <a:spcBef>
                <a:spcPts val="1000"/>
              </a:spcBef>
              <a:spcAft>
                <a:spcPts val="0"/>
              </a:spcAft>
              <a:buSzPts val="2000"/>
              <a:buChar char="•"/>
            </a:pPr>
            <a:r>
              <a:rPr lang="en-US"/>
              <a:t>결과에 대한 개념 습득이 어려움</a:t>
            </a:r>
            <a:br>
              <a:rPr lang="en-US"/>
            </a:br>
            <a:r>
              <a:rPr lang="en-US"/>
              <a:t>- 프레임 문제의 해결 </a:t>
            </a:r>
            <a:endParaRPr/>
          </a:p>
          <a:p>
            <a:pPr marL="228600" lvl="0" indent="-228600" algn="l" rtl="0">
              <a:lnSpc>
                <a:spcPct val="150000"/>
              </a:lnSpc>
              <a:spcBef>
                <a:spcPts val="1000"/>
              </a:spcBef>
              <a:spcAft>
                <a:spcPts val="0"/>
              </a:spcAft>
              <a:buSzPts val="2000"/>
              <a:buChar char="•"/>
            </a:pPr>
            <a:r>
              <a:rPr lang="en-US"/>
              <a:t>추론 및 개념을 설명할 수 없음 </a:t>
            </a:r>
            <a:br>
              <a:rPr lang="en-US"/>
            </a:br>
            <a:r>
              <a:rPr lang="en-US"/>
              <a:t>- 개념화 및 추론이 불가능 (현재 많은 곳에서 연구되고 있음)</a:t>
            </a:r>
            <a:endParaRPr/>
          </a:p>
          <a:p>
            <a:pPr marL="228600" lvl="0" indent="-101600" algn="l" rtl="0">
              <a:lnSpc>
                <a:spcPct val="150000"/>
              </a:lnSpc>
              <a:spcBef>
                <a:spcPts val="1000"/>
              </a:spcBef>
              <a:spcAft>
                <a:spcPts val="0"/>
              </a:spcAft>
              <a:buSzPts val="2000"/>
              <a:buNone/>
            </a:pPr>
            <a:endParaRPr/>
          </a:p>
        </p:txBody>
      </p:sp>
      <p:sp>
        <p:nvSpPr>
          <p:cNvPr id="240" name="Google Shape;240;p18"/>
          <p:cNvSpPr/>
          <p:nvPr/>
        </p:nvSpPr>
        <p:spPr>
          <a:xfrm>
            <a:off x="8681156" y="4086578"/>
            <a:ext cx="406400" cy="1388534"/>
          </a:xfrm>
          <a:prstGeom prst="rightBrace">
            <a:avLst>
              <a:gd name="adj1" fmla="val 8333"/>
              <a:gd name="adj2" fmla="val 50000"/>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sp>
        <p:nvSpPr>
          <p:cNvPr id="241" name="Google Shape;241;p18"/>
          <p:cNvSpPr/>
          <p:nvPr/>
        </p:nvSpPr>
        <p:spPr>
          <a:xfrm>
            <a:off x="9335912" y="3973689"/>
            <a:ext cx="1851378" cy="1501423"/>
          </a:xfrm>
          <a:prstGeom prst="rect">
            <a:avLst/>
          </a:prstGeom>
          <a:solidFill>
            <a:schemeClr val="accent5"/>
          </a:solidFill>
          <a:ln w="15875" cap="flat" cmpd="sng">
            <a:solidFill>
              <a:srgbClr val="4050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Gill Sans"/>
                <a:ea typeface="Gill Sans"/>
                <a:cs typeface="Gill Sans"/>
                <a:sym typeface="Gill Sans"/>
              </a:rPr>
              <a:t>한계점</a:t>
            </a:r>
            <a:endParaRPr sz="1800">
              <a:solidFill>
                <a:schemeClr val="dk1"/>
              </a:solidFill>
              <a:latin typeface="Gill Sans"/>
              <a:ea typeface="Gill Sans"/>
              <a:cs typeface="Gill Sans"/>
              <a:sym typeface="Gill Sans"/>
            </a:endParaRPr>
          </a:p>
          <a:p>
            <a:pPr marL="0" marR="0" lvl="0" indent="0" algn="ctr" rtl="0">
              <a:spcBef>
                <a:spcPts val="0"/>
              </a:spcBef>
              <a:spcAft>
                <a:spcPts val="0"/>
              </a:spcAft>
              <a:buNone/>
            </a:pPr>
            <a:r>
              <a:rPr lang="en-US" sz="1800">
                <a:solidFill>
                  <a:schemeClr val="lt1"/>
                </a:solidFill>
                <a:latin typeface="Gill Sans"/>
                <a:ea typeface="Gill Sans"/>
                <a:cs typeface="Gill Sans"/>
                <a:sym typeface="Gill Sans"/>
              </a:rPr>
              <a:t>추론이 불가</a:t>
            </a:r>
            <a:endParaRPr sz="1800">
              <a:solidFill>
                <a:schemeClr val="lt1"/>
              </a:solidFill>
              <a:latin typeface="Gill Sans"/>
              <a:ea typeface="Gill Sans"/>
              <a:cs typeface="Gill Sans"/>
              <a:sym typeface="Gill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9"/>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AI 핵심 ALGORITHM &amp; LEARNING METHOD</a:t>
            </a:r>
            <a:endParaRPr/>
          </a:p>
        </p:txBody>
      </p:sp>
      <p:sp>
        <p:nvSpPr>
          <p:cNvPr id="247" name="Google Shape;247;p19"/>
          <p:cNvSpPr txBox="1">
            <a:spLocks noGrp="1"/>
          </p:cNvSpPr>
          <p:nvPr>
            <p:ph type="body" idx="1"/>
          </p:nvPr>
        </p:nvSpPr>
        <p:spPr>
          <a:xfrm>
            <a:off x="1320085" y="3842391"/>
            <a:ext cx="4552682" cy="652336"/>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SzPts val="1100"/>
              <a:buNone/>
            </a:pPr>
            <a:r>
              <a:rPr lang="en-US" sz="1100"/>
              <a:t>출처:Hand-On Machine Learning with Scikit-Learn, Keras, and Tensorflow second edition </a:t>
            </a:r>
            <a:endParaRPr/>
          </a:p>
        </p:txBody>
      </p:sp>
      <p:pic>
        <p:nvPicPr>
          <p:cNvPr id="248" name="Google Shape;248;p19"/>
          <p:cNvPicPr preferRelativeResize="0"/>
          <p:nvPr/>
        </p:nvPicPr>
        <p:blipFill rotWithShape="1">
          <a:blip r:embed="rId3">
            <a:alphaModFix/>
          </a:blip>
          <a:srcRect/>
          <a:stretch/>
        </p:blipFill>
        <p:spPr>
          <a:xfrm>
            <a:off x="1367866" y="1574904"/>
            <a:ext cx="4504900" cy="2267487"/>
          </a:xfrm>
          <a:prstGeom prst="rect">
            <a:avLst/>
          </a:prstGeom>
          <a:noFill/>
          <a:ln>
            <a:noFill/>
          </a:ln>
        </p:spPr>
      </p:pic>
      <p:sp>
        <p:nvSpPr>
          <p:cNvPr id="249" name="Google Shape;249;p19"/>
          <p:cNvSpPr txBox="1"/>
          <p:nvPr/>
        </p:nvSpPr>
        <p:spPr>
          <a:xfrm>
            <a:off x="5920547" y="1461390"/>
            <a:ext cx="6196885" cy="4762002"/>
          </a:xfrm>
          <a:prstGeom prst="rect">
            <a:avLst/>
          </a:prstGeom>
          <a:noFill/>
          <a:ln>
            <a:noFill/>
          </a:ln>
        </p:spPr>
        <p:txBody>
          <a:bodyPr spcFirstLastPara="1" wrap="square" lIns="91425" tIns="45700" rIns="91425" bIns="45700" anchor="t" anchorCtr="0">
            <a:normAutofit fontScale="25000" lnSpcReduction="20000"/>
          </a:bodyPr>
          <a:lstStyle/>
          <a:p>
            <a:pPr marL="228600" marR="0" lvl="0" indent="-228600" algn="l" rtl="0">
              <a:lnSpc>
                <a:spcPct val="150000"/>
              </a:lnSpc>
              <a:spcBef>
                <a:spcPts val="0"/>
              </a:spcBef>
              <a:spcAft>
                <a:spcPts val="0"/>
              </a:spcAft>
              <a:buClr>
                <a:schemeClr val="accent1"/>
              </a:buClr>
              <a:buSzPct val="100000"/>
              <a:buFont typeface="Arial"/>
              <a:buChar char="•"/>
            </a:pPr>
            <a:r>
              <a:rPr lang="en-US" sz="8000">
                <a:solidFill>
                  <a:schemeClr val="dk1"/>
                </a:solidFill>
                <a:latin typeface="Gill Sans"/>
                <a:ea typeface="Gill Sans"/>
                <a:cs typeface="Gill Sans"/>
                <a:sym typeface="Gill Sans"/>
              </a:rPr>
              <a:t>Algorithm (Black Box)  </a:t>
            </a:r>
            <a:br>
              <a:rPr lang="en-US" sz="2000">
                <a:solidFill>
                  <a:schemeClr val="dk1"/>
                </a:solidFill>
                <a:latin typeface="Gill Sans"/>
                <a:ea typeface="Gill Sans"/>
                <a:cs typeface="Gill Sans"/>
                <a:sym typeface="Gill Sans"/>
              </a:rPr>
            </a:br>
            <a:r>
              <a:rPr lang="en-US" sz="6400">
                <a:solidFill>
                  <a:schemeClr val="dk1"/>
                </a:solidFill>
                <a:latin typeface="Gill Sans"/>
                <a:ea typeface="Gill Sans"/>
                <a:cs typeface="Gill Sans"/>
                <a:sym typeface="Gill Sans"/>
              </a:rPr>
              <a:t>- 특정한 논리 로직이 존재 하지 않음 </a:t>
            </a:r>
            <a:endParaRPr sz="6400">
              <a:solidFill>
                <a:schemeClr val="dk1"/>
              </a:solidFill>
              <a:latin typeface="Gill Sans"/>
              <a:ea typeface="Gill Sans"/>
              <a:cs typeface="Gill Sans"/>
              <a:sym typeface="Gill Sans"/>
            </a:endParaRPr>
          </a:p>
          <a:p>
            <a:pPr marL="228600" marR="0" lvl="0" indent="-228600" algn="l" rtl="0">
              <a:lnSpc>
                <a:spcPct val="150000"/>
              </a:lnSpc>
              <a:spcBef>
                <a:spcPts val="1000"/>
              </a:spcBef>
              <a:spcAft>
                <a:spcPts val="0"/>
              </a:spcAft>
              <a:buClr>
                <a:schemeClr val="accent1"/>
              </a:buClr>
              <a:buSzPct val="100000"/>
              <a:buFont typeface="Arial"/>
              <a:buChar char="•"/>
            </a:pPr>
            <a:r>
              <a:rPr lang="en-US" sz="8000">
                <a:solidFill>
                  <a:schemeClr val="dk1"/>
                </a:solidFill>
                <a:latin typeface="Gill Sans"/>
                <a:ea typeface="Gill Sans"/>
                <a:cs typeface="Gill Sans"/>
                <a:sym typeface="Gill Sans"/>
              </a:rPr>
              <a:t>학습(Learning)방법에 의한 구분</a:t>
            </a:r>
            <a:br>
              <a:rPr lang="en-US" sz="2000">
                <a:solidFill>
                  <a:schemeClr val="dk1"/>
                </a:solidFill>
                <a:latin typeface="Gill Sans"/>
                <a:ea typeface="Gill Sans"/>
                <a:cs typeface="Gill Sans"/>
                <a:sym typeface="Gill Sans"/>
              </a:rPr>
            </a:br>
            <a:r>
              <a:rPr lang="en-US" sz="6400">
                <a:solidFill>
                  <a:schemeClr val="dk1"/>
                </a:solidFill>
                <a:latin typeface="Gill Sans"/>
                <a:ea typeface="Gill Sans"/>
                <a:cs typeface="Gill Sans"/>
                <a:sym typeface="Gill Sans"/>
              </a:rPr>
              <a:t>- 지도학습 (</a:t>
            </a:r>
            <a:r>
              <a:rPr lang="en-US" sz="6400" u="sng">
                <a:solidFill>
                  <a:schemeClr val="dk1"/>
                </a:solidFill>
                <a:latin typeface="Gill Sans"/>
                <a:ea typeface="Gill Sans"/>
                <a:cs typeface="Gill Sans"/>
                <a:sym typeface="Gill Sans"/>
                <a:hlinkClick r:id="rId4">
                  <a:extLst>
                    <a:ext uri="{A12FA001-AC4F-418D-AE19-62706E023703}">
                      <ahyp:hlinkClr xmlns:ahyp="http://schemas.microsoft.com/office/drawing/2018/hyperlinkcolor" val="tx"/>
                    </a:ext>
                  </a:extLst>
                </a:hlinkClick>
              </a:rPr>
              <a:t>https://youtu.be/zXzFsWHToeg</a:t>
            </a:r>
            <a:r>
              <a:rPr lang="en-US" sz="6400">
                <a:solidFill>
                  <a:schemeClr val="dk1"/>
                </a:solidFill>
                <a:latin typeface="Gill Sans"/>
                <a:ea typeface="Gill Sans"/>
                <a:cs typeface="Gill Sans"/>
                <a:sym typeface="Gill Sans"/>
              </a:rPr>
              <a:t>)</a:t>
            </a:r>
            <a:endParaRPr sz="6400">
              <a:solidFill>
                <a:schemeClr val="dk1"/>
              </a:solidFill>
              <a:latin typeface="Gill Sans"/>
              <a:ea typeface="Gill Sans"/>
              <a:cs typeface="Gill Sans"/>
              <a:sym typeface="Gill Sans"/>
            </a:endParaRPr>
          </a:p>
          <a:p>
            <a:pPr marL="0" marR="0" lvl="0" indent="0" algn="l" rtl="0">
              <a:lnSpc>
                <a:spcPct val="120000"/>
              </a:lnSpc>
              <a:spcBef>
                <a:spcPts val="1000"/>
              </a:spcBef>
              <a:spcAft>
                <a:spcPts val="0"/>
              </a:spcAft>
              <a:buClr>
                <a:schemeClr val="accent1"/>
              </a:buClr>
              <a:buSzPct val="100000"/>
              <a:buFont typeface="Arial"/>
              <a:buNone/>
            </a:pPr>
            <a:r>
              <a:rPr lang="en-US" sz="6400">
                <a:solidFill>
                  <a:schemeClr val="dk1"/>
                </a:solidFill>
                <a:latin typeface="Gill Sans"/>
                <a:ea typeface="Gill Sans"/>
                <a:cs typeface="Gill Sans"/>
                <a:sym typeface="Gill Sans"/>
              </a:rPr>
              <a:t>        → 데이터에 레이블, 즉 결과물을 달아서 학습하는 방법</a:t>
            </a:r>
            <a:endParaRPr/>
          </a:p>
          <a:p>
            <a:pPr marL="0" marR="0" lvl="0" indent="0" algn="l" rtl="0">
              <a:lnSpc>
                <a:spcPct val="120000"/>
              </a:lnSpc>
              <a:spcBef>
                <a:spcPts val="1000"/>
              </a:spcBef>
              <a:spcAft>
                <a:spcPts val="0"/>
              </a:spcAft>
              <a:buClr>
                <a:schemeClr val="accent1"/>
              </a:buClr>
              <a:buSzPct val="100000"/>
              <a:buFont typeface="Arial"/>
              <a:buNone/>
            </a:pPr>
            <a:r>
              <a:rPr lang="en-US" sz="6400">
                <a:solidFill>
                  <a:schemeClr val="dk1"/>
                </a:solidFill>
                <a:latin typeface="Gill Sans"/>
                <a:ea typeface="Gill Sans"/>
                <a:cs typeface="Gill Sans"/>
                <a:sym typeface="Gill Sans"/>
              </a:rPr>
              <a:t>        → 학습된 데이터로부터 모델을 만들어 데이터를 예측함</a:t>
            </a:r>
            <a:endParaRPr/>
          </a:p>
          <a:p>
            <a:pPr marL="0" marR="0" lvl="0" indent="0" algn="l" rtl="0">
              <a:lnSpc>
                <a:spcPct val="120000"/>
              </a:lnSpc>
              <a:spcBef>
                <a:spcPts val="1000"/>
              </a:spcBef>
              <a:spcAft>
                <a:spcPts val="0"/>
              </a:spcAft>
              <a:buClr>
                <a:schemeClr val="accent1"/>
              </a:buClr>
              <a:buSzPct val="100000"/>
              <a:buFont typeface="Arial"/>
              <a:buNone/>
            </a:pPr>
            <a:r>
              <a:rPr lang="en-US" sz="6400">
                <a:solidFill>
                  <a:schemeClr val="dk1"/>
                </a:solidFill>
                <a:latin typeface="Gill Sans"/>
                <a:ea typeface="Gill Sans"/>
                <a:cs typeface="Gill Sans"/>
                <a:sym typeface="Gill Sans"/>
              </a:rPr>
              <a:t>    - 비지도학습 (</a:t>
            </a:r>
            <a:r>
              <a:rPr lang="en-US" sz="6400" u="sng">
                <a:solidFill>
                  <a:schemeClr val="dk1"/>
                </a:solidFill>
                <a:latin typeface="Gill Sans"/>
                <a:ea typeface="Gill Sans"/>
                <a:cs typeface="Gill Sans"/>
                <a:sym typeface="Gill Sans"/>
                <a:hlinkClick r:id="rId5">
                  <a:extLst>
                    <a:ext uri="{A12FA001-AC4F-418D-AE19-62706E023703}">
                      <ahyp:hlinkClr xmlns:ahyp="http://schemas.microsoft.com/office/drawing/2018/hyperlinkcolor" val="tx"/>
                    </a:ext>
                  </a:extLst>
                </a:hlinkClick>
              </a:rPr>
              <a:t>https://youtu.be/aJwUlyMsbX8</a:t>
            </a:r>
            <a:r>
              <a:rPr lang="en-US" sz="6400">
                <a:solidFill>
                  <a:schemeClr val="dk1"/>
                </a:solidFill>
                <a:latin typeface="Gill Sans"/>
                <a:ea typeface="Gill Sans"/>
                <a:cs typeface="Gill Sans"/>
                <a:sym typeface="Gill Sans"/>
              </a:rPr>
              <a:t>)</a:t>
            </a:r>
            <a:endParaRPr sz="6400">
              <a:solidFill>
                <a:schemeClr val="dk1"/>
              </a:solidFill>
              <a:latin typeface="Gill Sans"/>
              <a:ea typeface="Gill Sans"/>
              <a:cs typeface="Gill Sans"/>
              <a:sym typeface="Gill Sans"/>
            </a:endParaRPr>
          </a:p>
          <a:p>
            <a:pPr marL="0" marR="0" lvl="0" indent="0" algn="l" rtl="0">
              <a:lnSpc>
                <a:spcPct val="150000"/>
              </a:lnSpc>
              <a:spcBef>
                <a:spcPts val="1000"/>
              </a:spcBef>
              <a:spcAft>
                <a:spcPts val="0"/>
              </a:spcAft>
              <a:buClr>
                <a:schemeClr val="accent1"/>
              </a:buClr>
              <a:buSzPct val="100000"/>
              <a:buFont typeface="Arial"/>
              <a:buNone/>
            </a:pPr>
            <a:r>
              <a:rPr lang="en-US" sz="6400">
                <a:solidFill>
                  <a:schemeClr val="dk1"/>
                </a:solidFill>
                <a:latin typeface="Gill Sans"/>
                <a:ea typeface="Gill Sans"/>
                <a:cs typeface="Gill Sans"/>
                <a:sym typeface="Gill Sans"/>
              </a:rPr>
              <a:t>        → 레이블(결과물)과 정확한 인과관계를 달지 않고 학습</a:t>
            </a:r>
            <a:br>
              <a:rPr lang="en-US" sz="6400">
                <a:solidFill>
                  <a:schemeClr val="dk1"/>
                </a:solidFill>
                <a:latin typeface="Gill Sans"/>
                <a:ea typeface="Gill Sans"/>
                <a:cs typeface="Gill Sans"/>
                <a:sym typeface="Gill Sans"/>
              </a:rPr>
            </a:br>
            <a:r>
              <a:rPr lang="en-US" sz="6400">
                <a:solidFill>
                  <a:schemeClr val="dk1"/>
                </a:solidFill>
                <a:latin typeface="Gill Sans"/>
                <a:ea typeface="Gill Sans"/>
                <a:cs typeface="Gill Sans"/>
                <a:sym typeface="Gill Sans"/>
              </a:rPr>
              <a:t>        → 데이터 안에 있는 내재된 구조나 특징을 발견  </a:t>
            </a:r>
            <a:br>
              <a:rPr lang="en-US" sz="6400">
                <a:solidFill>
                  <a:schemeClr val="dk1"/>
                </a:solidFill>
                <a:latin typeface="Gill Sans"/>
                <a:ea typeface="Gill Sans"/>
                <a:cs typeface="Gill Sans"/>
                <a:sym typeface="Gill Sans"/>
              </a:rPr>
            </a:br>
            <a:r>
              <a:rPr lang="en-US" sz="6400">
                <a:solidFill>
                  <a:schemeClr val="dk1"/>
                </a:solidFill>
                <a:latin typeface="Gill Sans"/>
                <a:ea typeface="Gill Sans"/>
                <a:cs typeface="Gill Sans"/>
                <a:sym typeface="Gill Sans"/>
              </a:rPr>
              <a:t>        → 특성을 클러스터링 하는 것이며, Data를 그룹핑</a:t>
            </a:r>
            <a:br>
              <a:rPr lang="en-US" sz="6400">
                <a:solidFill>
                  <a:schemeClr val="dk1"/>
                </a:solidFill>
                <a:latin typeface="Gill Sans"/>
                <a:ea typeface="Gill Sans"/>
                <a:cs typeface="Gill Sans"/>
                <a:sym typeface="Gill Sans"/>
              </a:rPr>
            </a:br>
            <a:r>
              <a:rPr lang="en-US" sz="6400">
                <a:solidFill>
                  <a:schemeClr val="dk1"/>
                </a:solidFill>
                <a:latin typeface="Gill Sans"/>
                <a:ea typeface="Gill Sans"/>
                <a:cs typeface="Gill Sans"/>
                <a:sym typeface="Gill Sans"/>
              </a:rPr>
              <a:t>   - 강화학습 (</a:t>
            </a:r>
            <a:r>
              <a:rPr lang="en-US" sz="6400" u="sng">
                <a:solidFill>
                  <a:schemeClr val="dk1"/>
                </a:solidFill>
                <a:latin typeface="Gill Sans"/>
                <a:ea typeface="Gill Sans"/>
                <a:cs typeface="Gill Sans"/>
                <a:sym typeface="Gill Sans"/>
                <a:hlinkClick r:id="rId6">
                  <a:extLst>
                    <a:ext uri="{A12FA001-AC4F-418D-AE19-62706E023703}">
                      <ahyp:hlinkClr xmlns:ahyp="http://schemas.microsoft.com/office/drawing/2018/hyperlinkcolor" val="tx"/>
                    </a:ext>
                  </a:extLst>
                </a:hlinkClick>
              </a:rPr>
              <a:t>https://youtu.be/BPCAP7DHLYw</a:t>
            </a:r>
            <a:r>
              <a:rPr lang="en-US" sz="6400">
                <a:solidFill>
                  <a:schemeClr val="dk1"/>
                </a:solidFill>
                <a:latin typeface="Gill Sans"/>
                <a:ea typeface="Gill Sans"/>
                <a:cs typeface="Gill Sans"/>
                <a:sym typeface="Gill Sans"/>
              </a:rPr>
              <a:t>)</a:t>
            </a:r>
            <a:endParaRPr sz="6400">
              <a:solidFill>
                <a:schemeClr val="dk1"/>
              </a:solidFill>
              <a:latin typeface="Gill Sans"/>
              <a:ea typeface="Gill Sans"/>
              <a:cs typeface="Gill Sans"/>
              <a:sym typeface="Gill Sans"/>
            </a:endParaRPr>
          </a:p>
          <a:p>
            <a:pPr marL="0" marR="0" lvl="0" indent="0" algn="l" rtl="0">
              <a:lnSpc>
                <a:spcPct val="150000"/>
              </a:lnSpc>
              <a:spcBef>
                <a:spcPts val="1000"/>
              </a:spcBef>
              <a:spcAft>
                <a:spcPts val="0"/>
              </a:spcAft>
              <a:buClr>
                <a:schemeClr val="accent1"/>
              </a:buClr>
              <a:buSzPct val="100000"/>
              <a:buFont typeface="Arial"/>
              <a:buNone/>
            </a:pPr>
            <a:r>
              <a:rPr lang="en-US" sz="6400">
                <a:solidFill>
                  <a:schemeClr val="dk1"/>
                </a:solidFill>
                <a:latin typeface="Gill Sans"/>
                <a:ea typeface="Gill Sans"/>
                <a:cs typeface="Gill Sans"/>
                <a:sym typeface="Gill Sans"/>
              </a:rPr>
              <a:t>        → 의사결정을 위한 최적의 행동을 선택하기 위한 ‘보상과 벌’ </a:t>
            </a:r>
            <a:endParaRPr/>
          </a:p>
          <a:p>
            <a:pPr marL="228600" marR="0" lvl="0" indent="-196850" algn="l" rtl="0">
              <a:lnSpc>
                <a:spcPct val="150000"/>
              </a:lnSpc>
              <a:spcBef>
                <a:spcPts val="1000"/>
              </a:spcBef>
              <a:spcAft>
                <a:spcPts val="0"/>
              </a:spcAft>
              <a:buClr>
                <a:schemeClr val="accent1"/>
              </a:buClr>
              <a:buSzPct val="100000"/>
              <a:buFont typeface="Arial"/>
              <a:buNone/>
            </a:pPr>
            <a:endParaRPr sz="2000">
              <a:solidFill>
                <a:schemeClr val="dk1"/>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인공지능의 역사</a:t>
            </a:r>
            <a:endParaRPr/>
          </a:p>
        </p:txBody>
      </p:sp>
      <p:sp>
        <p:nvSpPr>
          <p:cNvPr id="111" name="Google Shape;111;p2"/>
          <p:cNvSpPr txBox="1">
            <a:spLocks noGrp="1"/>
          </p:cNvSpPr>
          <p:nvPr>
            <p:ph type="body" idx="1"/>
          </p:nvPr>
        </p:nvSpPr>
        <p:spPr>
          <a:xfrm>
            <a:off x="1451579" y="1713458"/>
            <a:ext cx="9603300" cy="3120600"/>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20000"/>
              </a:lnSpc>
              <a:spcBef>
                <a:spcPts val="0"/>
              </a:spcBef>
              <a:spcAft>
                <a:spcPts val="0"/>
              </a:spcAft>
              <a:buSzPts val="2000"/>
              <a:buChar char="•"/>
            </a:pPr>
            <a:r>
              <a:rPr lang="en-US"/>
              <a:t>학습 목표</a:t>
            </a:r>
            <a:br>
              <a:rPr lang="en-US"/>
            </a:br>
            <a:r>
              <a:rPr lang="en-US"/>
              <a:t>- 인공지능이 무엇인지 설명 할 수 있다</a:t>
            </a:r>
            <a:br>
              <a:rPr lang="en-US"/>
            </a:br>
            <a:r>
              <a:rPr lang="en-US"/>
              <a:t>- 인공지능의 기술적 의미와 최신 Trend를 이해 할 수 있다</a:t>
            </a:r>
            <a:br>
              <a:rPr lang="en-US"/>
            </a:br>
            <a:r>
              <a:rPr lang="en-US"/>
              <a:t>- 인공지능의 Application등을 이해 할 수 있다</a:t>
            </a:r>
            <a:endParaRPr/>
          </a:p>
          <a:p>
            <a:pPr marL="228600" lvl="0" indent="-228600" algn="l" rtl="0">
              <a:lnSpc>
                <a:spcPct val="120000"/>
              </a:lnSpc>
              <a:spcBef>
                <a:spcPts val="1000"/>
              </a:spcBef>
              <a:spcAft>
                <a:spcPts val="0"/>
              </a:spcAft>
              <a:buSzPts val="2000"/>
              <a:buChar char="•"/>
            </a:pPr>
            <a:r>
              <a:rPr lang="en-US"/>
              <a:t>학습 내용</a:t>
            </a:r>
            <a:br>
              <a:rPr lang="en-US"/>
            </a:br>
            <a:r>
              <a:rPr lang="en-US"/>
              <a:t>- AI 정의 및 Trend</a:t>
            </a:r>
            <a:br>
              <a:rPr lang="en-US"/>
            </a:br>
            <a:r>
              <a:rPr lang="en-US"/>
              <a:t>- 인공지능 역사</a:t>
            </a:r>
            <a:br>
              <a:rPr lang="en-US"/>
            </a:br>
            <a:r>
              <a:rPr lang="en-US"/>
              <a:t>- 핵심 기술의 이해 (Machine Learning and Deep Learning)</a:t>
            </a:r>
            <a:br>
              <a:rPr lang="en-US"/>
            </a:br>
            <a:r>
              <a:rPr lang="en-US"/>
              <a:t>- Application 분야 (자율주행, 자연어 처리) </a:t>
            </a:r>
            <a:endParaRPr/>
          </a:p>
        </p:txBody>
      </p:sp>
      <p:sp>
        <p:nvSpPr>
          <p:cNvPr id="112" name="Google Shape;112;p2"/>
          <p:cNvSpPr txBox="1"/>
          <p:nvPr/>
        </p:nvSpPr>
        <p:spPr>
          <a:xfrm>
            <a:off x="875928" y="6154702"/>
            <a:ext cx="7148700" cy="492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b="0" i="0" u="none" strike="noStrike" cap="none">
                <a:solidFill>
                  <a:schemeClr val="dk1"/>
                </a:solidFill>
                <a:latin typeface="Gill Sans"/>
                <a:ea typeface="Gill Sans"/>
                <a:cs typeface="Gill Sans"/>
                <a:sym typeface="Gill Sans"/>
              </a:rPr>
              <a:t>한국 기술대학교 온라인 교육원 (</a:t>
            </a:r>
            <a:r>
              <a:rPr lang="en-US" sz="1300" b="0" i="0" u="sng" strike="noStrike" cap="none">
                <a:solidFill>
                  <a:schemeClr val="dk1"/>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https://e-koreatech.step.or.kr</a:t>
            </a:r>
            <a:r>
              <a:rPr lang="en-US" sz="1300" b="0" i="0" u="none" strike="noStrike" cap="none">
                <a:solidFill>
                  <a:schemeClr val="dk1"/>
                </a:solidFill>
                <a:latin typeface="Gill Sans"/>
                <a:ea typeface="Gill Sans"/>
                <a:cs typeface="Gill Sans"/>
                <a:sym typeface="Gill Sans"/>
              </a:rPr>
              <a:t>) 인공지능 교육자료 참조</a:t>
            </a:r>
            <a:endParaRPr sz="1300">
              <a:solidFill>
                <a:schemeClr val="dk1"/>
              </a:solidFill>
              <a:latin typeface="Gill Sans"/>
              <a:ea typeface="Gill Sans"/>
              <a:cs typeface="Gill Sans"/>
              <a:sym typeface="Gill Sans"/>
            </a:endParaRPr>
          </a:p>
          <a:p>
            <a:pPr marL="0" marR="0" lvl="0" indent="0" algn="l" rtl="0">
              <a:spcBef>
                <a:spcPts val="0"/>
              </a:spcBef>
              <a:spcAft>
                <a:spcPts val="0"/>
              </a:spcAft>
              <a:buNone/>
            </a:pPr>
            <a:r>
              <a:rPr lang="en-US" sz="1300">
                <a:solidFill>
                  <a:schemeClr val="dk1"/>
                </a:solidFill>
                <a:latin typeface="Gill Sans"/>
                <a:ea typeface="Gill Sans"/>
                <a:cs typeface="Gill Sans"/>
                <a:sym typeface="Gill Sans"/>
              </a:rPr>
              <a:t>IBM 인공지능 자료: https://www.ibm.com/cloud/learn/what-is-artificial-intelligence</a:t>
            </a:r>
            <a:endParaRPr sz="1300">
              <a:solidFill>
                <a:schemeClr val="dk1"/>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MACHINE LEARNING 태동</a:t>
            </a:r>
            <a:endParaRPr/>
          </a:p>
        </p:txBody>
      </p:sp>
      <p:sp>
        <p:nvSpPr>
          <p:cNvPr id="255" name="Google Shape;255;p20"/>
          <p:cNvSpPr txBox="1">
            <a:spLocks noGrp="1"/>
          </p:cNvSpPr>
          <p:nvPr>
            <p:ph type="body" idx="1"/>
          </p:nvPr>
        </p:nvSpPr>
        <p:spPr>
          <a:xfrm>
            <a:off x="1451579" y="1456098"/>
            <a:ext cx="10403424" cy="4578251"/>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20000"/>
              </a:lnSpc>
              <a:spcBef>
                <a:spcPts val="0"/>
              </a:spcBef>
              <a:spcAft>
                <a:spcPts val="0"/>
              </a:spcAft>
              <a:buSzPts val="2000"/>
              <a:buChar char="•"/>
            </a:pPr>
            <a:r>
              <a:rPr lang="en-US" dirty="0"/>
              <a:t>Programming </a:t>
            </a:r>
            <a:br>
              <a:rPr lang="en-US" dirty="0"/>
            </a:br>
            <a:r>
              <a:rPr lang="en-US" dirty="0"/>
              <a:t>- Set of </a:t>
            </a:r>
            <a:r>
              <a:rPr lang="en-US" dirty="0" err="1"/>
              <a:t>Instruction으로</a:t>
            </a:r>
            <a:r>
              <a:rPr lang="en-US" dirty="0"/>
              <a:t> </a:t>
            </a:r>
            <a:r>
              <a:rPr lang="en-US" dirty="0" err="1"/>
              <a:t>어떤</a:t>
            </a:r>
            <a:r>
              <a:rPr lang="en-US" dirty="0"/>
              <a:t> </a:t>
            </a:r>
            <a:r>
              <a:rPr lang="en-US" dirty="0" err="1"/>
              <a:t>일을</a:t>
            </a:r>
            <a:r>
              <a:rPr lang="en-US" dirty="0"/>
              <a:t> </a:t>
            </a:r>
            <a:r>
              <a:rPr lang="en-US" dirty="0" err="1"/>
              <a:t>행하기</a:t>
            </a:r>
            <a:r>
              <a:rPr lang="en-US" dirty="0"/>
              <a:t> </a:t>
            </a:r>
            <a:r>
              <a:rPr lang="en-US" dirty="0" err="1"/>
              <a:t>위해</a:t>
            </a:r>
            <a:r>
              <a:rPr lang="en-US" dirty="0"/>
              <a:t> </a:t>
            </a:r>
            <a:r>
              <a:rPr lang="en-US" dirty="0" err="1"/>
              <a:t>구체적인</a:t>
            </a:r>
            <a:r>
              <a:rPr lang="en-US" dirty="0"/>
              <a:t> </a:t>
            </a:r>
            <a:r>
              <a:rPr lang="en-US" dirty="0" err="1"/>
              <a:t>규칙을</a:t>
            </a:r>
            <a:r>
              <a:rPr lang="en-US" dirty="0"/>
              <a:t> </a:t>
            </a:r>
            <a:r>
              <a:rPr lang="en-US" dirty="0" err="1"/>
              <a:t>정해주는</a:t>
            </a:r>
            <a:r>
              <a:rPr lang="en-US" dirty="0"/>
              <a:t> </a:t>
            </a:r>
            <a:r>
              <a:rPr lang="en-US" dirty="0" err="1"/>
              <a:t>과정</a:t>
            </a:r>
            <a:br>
              <a:rPr lang="en-US" dirty="0"/>
            </a:br>
            <a:r>
              <a:rPr lang="en-US" dirty="0"/>
              <a:t>- </a:t>
            </a:r>
            <a:r>
              <a:rPr lang="en-US" dirty="0" err="1"/>
              <a:t>무수히</a:t>
            </a:r>
            <a:r>
              <a:rPr lang="en-US" dirty="0"/>
              <a:t> </a:t>
            </a:r>
            <a:r>
              <a:rPr lang="en-US" dirty="0" err="1"/>
              <a:t>많은</a:t>
            </a:r>
            <a:r>
              <a:rPr lang="en-US" dirty="0"/>
              <a:t> </a:t>
            </a:r>
            <a:r>
              <a:rPr lang="en-US" dirty="0" err="1"/>
              <a:t>경우를</a:t>
            </a:r>
            <a:r>
              <a:rPr lang="en-US" dirty="0"/>
              <a:t> </a:t>
            </a:r>
            <a:r>
              <a:rPr lang="en-US" dirty="0" err="1"/>
              <a:t>논리적으로</a:t>
            </a:r>
            <a:r>
              <a:rPr lang="en-US" dirty="0"/>
              <a:t> </a:t>
            </a:r>
            <a:r>
              <a:rPr lang="en-US" dirty="0" err="1"/>
              <a:t>구분</a:t>
            </a:r>
            <a:br>
              <a:rPr lang="en-US" dirty="0"/>
            </a:br>
            <a:r>
              <a:rPr lang="en-US" i="1" dirty="0"/>
              <a:t>  if A1 condition:</a:t>
            </a:r>
            <a:br>
              <a:rPr lang="en-US" i="1" dirty="0"/>
            </a:br>
            <a:r>
              <a:rPr lang="en-US" i="1" dirty="0"/>
              <a:t>     do B</a:t>
            </a:r>
            <a:br>
              <a:rPr lang="en-US" i="1" dirty="0"/>
            </a:br>
            <a:r>
              <a:rPr lang="en-US" i="1" dirty="0"/>
              <a:t>  if A2 condition:</a:t>
            </a:r>
            <a:br>
              <a:rPr lang="en-US" i="1" dirty="0"/>
            </a:br>
            <a:r>
              <a:rPr lang="en-US" i="1" dirty="0"/>
              <a:t>     do C</a:t>
            </a:r>
            <a:br>
              <a:rPr lang="en-US" i="1" dirty="0"/>
            </a:br>
            <a:r>
              <a:rPr lang="en-US" dirty="0"/>
              <a:t>- </a:t>
            </a:r>
            <a:r>
              <a:rPr lang="en-US" dirty="0" err="1"/>
              <a:t>자율주행과</a:t>
            </a:r>
            <a:r>
              <a:rPr lang="en-US" dirty="0"/>
              <a:t> </a:t>
            </a:r>
            <a:r>
              <a:rPr lang="en-US" dirty="0" err="1"/>
              <a:t>같은</a:t>
            </a:r>
            <a:r>
              <a:rPr lang="en-US" dirty="0"/>
              <a:t> </a:t>
            </a:r>
            <a:r>
              <a:rPr lang="en-US" dirty="0" err="1"/>
              <a:t>경우</a:t>
            </a:r>
            <a:r>
              <a:rPr lang="en-US" dirty="0"/>
              <a:t> </a:t>
            </a:r>
            <a:r>
              <a:rPr lang="en-US" dirty="0" err="1"/>
              <a:t>예상할</a:t>
            </a:r>
            <a:r>
              <a:rPr lang="en-US" dirty="0"/>
              <a:t> 수 </a:t>
            </a:r>
            <a:r>
              <a:rPr lang="en-US" dirty="0" err="1"/>
              <a:t>없는</a:t>
            </a:r>
            <a:r>
              <a:rPr lang="en-US" dirty="0"/>
              <a:t> </a:t>
            </a:r>
            <a:r>
              <a:rPr lang="en-US" dirty="0" err="1"/>
              <a:t>변칙상황을</a:t>
            </a:r>
            <a:r>
              <a:rPr lang="en-US" dirty="0"/>
              <a:t> </a:t>
            </a:r>
            <a:r>
              <a:rPr lang="en-US" dirty="0" err="1"/>
              <a:t>모두</a:t>
            </a:r>
            <a:r>
              <a:rPr lang="en-US" dirty="0"/>
              <a:t> </a:t>
            </a:r>
            <a:r>
              <a:rPr lang="en-US" dirty="0" err="1"/>
              <a:t>정해진</a:t>
            </a:r>
            <a:r>
              <a:rPr lang="en-US" dirty="0"/>
              <a:t> </a:t>
            </a:r>
            <a:r>
              <a:rPr lang="en-US" dirty="0" err="1"/>
              <a:t>규칙을</a:t>
            </a:r>
            <a:r>
              <a:rPr lang="en-US" dirty="0"/>
              <a:t> </a:t>
            </a:r>
            <a:r>
              <a:rPr lang="en-US" dirty="0" err="1"/>
              <a:t>만들</a:t>
            </a:r>
            <a:r>
              <a:rPr lang="en-US" dirty="0"/>
              <a:t> 수 </a:t>
            </a:r>
            <a:r>
              <a:rPr lang="en-US" dirty="0" err="1"/>
              <a:t>없음</a:t>
            </a:r>
            <a:r>
              <a:rPr lang="en-US" dirty="0"/>
              <a:t> </a:t>
            </a:r>
            <a:endParaRPr dirty="0"/>
          </a:p>
          <a:p>
            <a:pPr marL="228600" lvl="0" indent="-228600" algn="l" rtl="0">
              <a:lnSpc>
                <a:spcPct val="120000"/>
              </a:lnSpc>
              <a:spcBef>
                <a:spcPts val="1000"/>
              </a:spcBef>
              <a:spcAft>
                <a:spcPts val="0"/>
              </a:spcAft>
              <a:buSzPts val="2000"/>
              <a:buFont typeface="Arial"/>
              <a:buChar char="•"/>
            </a:pPr>
            <a:r>
              <a:rPr lang="en-US" dirty="0"/>
              <a:t>Explicit </a:t>
            </a:r>
            <a:r>
              <a:rPr lang="en-US" dirty="0" err="1"/>
              <a:t>Programming으로</a:t>
            </a:r>
            <a:r>
              <a:rPr lang="en-US" dirty="0"/>
              <a:t> </a:t>
            </a:r>
            <a:r>
              <a:rPr lang="en-US" dirty="0" err="1"/>
              <a:t>해결할</a:t>
            </a:r>
            <a:r>
              <a:rPr lang="en-US" dirty="0"/>
              <a:t> 수 </a:t>
            </a:r>
            <a:r>
              <a:rPr lang="en-US" dirty="0" err="1"/>
              <a:t>없는</a:t>
            </a:r>
            <a:r>
              <a:rPr lang="en-US" dirty="0"/>
              <a:t> </a:t>
            </a:r>
            <a:r>
              <a:rPr lang="en-US" dirty="0" err="1"/>
              <a:t>문제를</a:t>
            </a:r>
            <a:r>
              <a:rPr lang="en-US" dirty="0"/>
              <a:t> </a:t>
            </a:r>
            <a:r>
              <a:rPr lang="en-US" dirty="0" err="1"/>
              <a:t>위해</a:t>
            </a:r>
            <a:r>
              <a:rPr lang="en-US" dirty="0"/>
              <a:t> Machine </a:t>
            </a:r>
            <a:r>
              <a:rPr lang="en-US" dirty="0" err="1"/>
              <a:t>Learning이</a:t>
            </a:r>
            <a:r>
              <a:rPr lang="en-US" dirty="0"/>
              <a:t> </a:t>
            </a:r>
            <a:r>
              <a:rPr lang="en-US" dirty="0" err="1"/>
              <a:t>필요</a:t>
            </a:r>
            <a:br>
              <a:rPr lang="en-US" dirty="0"/>
            </a:br>
            <a:r>
              <a:rPr lang="en-US" dirty="0"/>
              <a:t>- </a:t>
            </a:r>
            <a:r>
              <a:rPr lang="en-US" b="0" i="0" dirty="0" err="1">
                <a:solidFill>
                  <a:srgbClr val="000000"/>
                </a:solidFill>
                <a:latin typeface="Arial"/>
                <a:ea typeface="Arial"/>
                <a:cs typeface="Arial"/>
                <a:sym typeface="Arial"/>
              </a:rPr>
              <a:t>프로그램</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자체가</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데이터를</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통해</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스스로</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학습</a:t>
            </a:r>
            <a:br>
              <a:rPr lang="en-US" b="0" i="0" dirty="0">
                <a:solidFill>
                  <a:srgbClr val="000000"/>
                </a:solidFill>
                <a:latin typeface="Arial"/>
                <a:ea typeface="Arial"/>
                <a:cs typeface="Arial"/>
                <a:sym typeface="Arial"/>
              </a:rPr>
            </a:b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전자제품의</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주요한</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기능</a:t>
            </a:r>
            <a:br>
              <a:rPr lang="en-US" b="0" i="0" dirty="0">
                <a:solidFill>
                  <a:srgbClr val="000000"/>
                </a:solidFill>
                <a:latin typeface="Arial"/>
                <a:ea typeface="Arial"/>
                <a:cs typeface="Arial"/>
                <a:sym typeface="Arial"/>
              </a:rPr>
            </a:br>
            <a:endParaRPr b="0" i="0" dirty="0">
              <a:solidFill>
                <a:srgbClr val="000000"/>
              </a:solidFill>
              <a:latin typeface="Arial"/>
              <a:ea typeface="Arial"/>
              <a:cs typeface="Arial"/>
              <a:sym typeface="Arial"/>
            </a:endParaRPr>
          </a:p>
        </p:txBody>
      </p:sp>
      <p:sp>
        <p:nvSpPr>
          <p:cNvPr id="256" name="Google Shape;256;p20"/>
          <p:cNvSpPr txBox="1"/>
          <p:nvPr/>
        </p:nvSpPr>
        <p:spPr>
          <a:xfrm>
            <a:off x="870167" y="6151622"/>
            <a:ext cx="27828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Gill Sans"/>
                <a:ea typeface="Gill Sans"/>
                <a:cs typeface="Gill Sans"/>
                <a:sym typeface="Gill Sans"/>
              </a:rPr>
              <a:t>참조 </a:t>
            </a:r>
            <a:r>
              <a:rPr lang="en-US" sz="1400" u="sng">
                <a:solidFill>
                  <a:schemeClr val="dk1"/>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https://wikidocs.net/4209</a:t>
            </a:r>
            <a:r>
              <a:rPr lang="en-US" sz="1400">
                <a:solidFill>
                  <a:schemeClr val="dk1"/>
                </a:solidFill>
                <a:latin typeface="Gill Sans"/>
                <a:ea typeface="Gill Sans"/>
                <a:cs typeface="Gill Sans"/>
                <a:sym typeface="Gill Sans"/>
              </a:rPr>
              <a:t> </a:t>
            </a:r>
            <a:endParaRPr sz="1400">
              <a:solidFill>
                <a:schemeClr val="dk1"/>
              </a:solidFill>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MACHINE LEARNING 필요성 &amp; 정의</a:t>
            </a:r>
            <a:endParaRPr/>
          </a:p>
        </p:txBody>
      </p:sp>
      <p:sp>
        <p:nvSpPr>
          <p:cNvPr id="262" name="Google Shape;262;p21"/>
          <p:cNvSpPr txBox="1">
            <a:spLocks noGrp="1"/>
          </p:cNvSpPr>
          <p:nvPr>
            <p:ph type="body" idx="1"/>
          </p:nvPr>
        </p:nvSpPr>
        <p:spPr>
          <a:xfrm>
            <a:off x="1451579" y="1456099"/>
            <a:ext cx="9603275" cy="4442426"/>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Font typeface="Arial"/>
              <a:buChar char="•"/>
            </a:pPr>
            <a:r>
              <a:rPr lang="en-US" dirty="0"/>
              <a:t>Machine Learning is required for variety applications </a:t>
            </a:r>
            <a:br>
              <a:rPr lang="en-US" dirty="0"/>
            </a:br>
            <a:r>
              <a:rPr lang="en-US" dirty="0"/>
              <a:t>- </a:t>
            </a:r>
            <a:r>
              <a:rPr lang="en-US" b="0" i="0" dirty="0">
                <a:solidFill>
                  <a:srgbClr val="000000"/>
                </a:solidFill>
                <a:latin typeface="Arial"/>
                <a:ea typeface="Arial"/>
                <a:cs typeface="Arial"/>
                <a:sym typeface="Arial"/>
              </a:rPr>
              <a:t>Data mining: large datasets from growth of automation/web</a:t>
            </a:r>
            <a:br>
              <a:rPr lang="en-US" b="0" i="0" dirty="0">
                <a:solidFill>
                  <a:srgbClr val="000000"/>
                </a:solidFill>
                <a:latin typeface="Arial"/>
                <a:ea typeface="Arial"/>
                <a:cs typeface="Arial"/>
                <a:sym typeface="Arial"/>
              </a:rPr>
            </a:br>
            <a:r>
              <a:rPr lang="en-US" b="0" i="0" dirty="0">
                <a:solidFill>
                  <a:srgbClr val="000000"/>
                </a:solidFill>
                <a:latin typeface="Arial"/>
                <a:ea typeface="Arial"/>
                <a:cs typeface="Arial"/>
                <a:sym typeface="Arial"/>
              </a:rPr>
              <a:t>- Applications can't program by hand</a:t>
            </a:r>
            <a:br>
              <a:rPr lang="en-US" b="0" i="0" dirty="0">
                <a:solidFill>
                  <a:srgbClr val="000000"/>
                </a:solidFill>
                <a:latin typeface="Arial"/>
                <a:ea typeface="Arial"/>
                <a:cs typeface="Arial"/>
                <a:sym typeface="Arial"/>
              </a:rPr>
            </a:br>
            <a:r>
              <a:rPr lang="en-US" b="0" i="0" dirty="0">
                <a:solidFill>
                  <a:srgbClr val="000000"/>
                </a:solidFill>
                <a:latin typeface="Arial"/>
                <a:ea typeface="Arial"/>
                <a:cs typeface="Arial"/>
                <a:sym typeface="Arial"/>
              </a:rPr>
              <a:t>- Self-customizing programs</a:t>
            </a:r>
            <a:br>
              <a:rPr lang="en-US" b="0" i="0" dirty="0">
                <a:solidFill>
                  <a:srgbClr val="000000"/>
                </a:solidFill>
                <a:latin typeface="Arial"/>
                <a:ea typeface="Arial"/>
                <a:cs typeface="Arial"/>
                <a:sym typeface="Arial"/>
              </a:rPr>
            </a:br>
            <a:r>
              <a:rPr lang="en-US" b="0" i="0" dirty="0">
                <a:solidFill>
                  <a:srgbClr val="000000"/>
                </a:solidFill>
                <a:latin typeface="Arial"/>
                <a:ea typeface="Arial"/>
                <a:cs typeface="Arial"/>
                <a:sym typeface="Arial"/>
              </a:rPr>
              <a:t>- Understanding human learning (brain, real AI)</a:t>
            </a:r>
            <a:endParaRPr dirty="0"/>
          </a:p>
          <a:p>
            <a:pPr marL="228600" lvl="0" indent="-228600" algn="l" rtl="0">
              <a:lnSpc>
                <a:spcPct val="100000"/>
              </a:lnSpc>
              <a:spcBef>
                <a:spcPts val="1000"/>
              </a:spcBef>
              <a:spcAft>
                <a:spcPts val="0"/>
              </a:spcAft>
              <a:buSzPts val="2000"/>
              <a:buChar char="•"/>
            </a:pPr>
            <a:r>
              <a:rPr lang="en-US" sz="2000" dirty="0"/>
              <a:t>Definition</a:t>
            </a:r>
            <a:endParaRPr dirty="0"/>
          </a:p>
          <a:p>
            <a:pPr marL="180975" lvl="0" indent="0" algn="l" rtl="0">
              <a:lnSpc>
                <a:spcPct val="100000"/>
              </a:lnSpc>
              <a:spcBef>
                <a:spcPts val="1000"/>
              </a:spcBef>
              <a:spcAft>
                <a:spcPts val="0"/>
              </a:spcAft>
              <a:buSzPts val="2000"/>
              <a:buNone/>
            </a:pPr>
            <a:r>
              <a:rPr lang="en-US" sz="1600" dirty="0"/>
              <a:t>- </a:t>
            </a:r>
            <a:r>
              <a:rPr lang="en-US" sz="1600" dirty="0" err="1"/>
              <a:t>학습</a:t>
            </a:r>
            <a:r>
              <a:rPr lang="en-US" sz="1600" dirty="0"/>
              <a:t>: </a:t>
            </a:r>
            <a:r>
              <a:rPr lang="en-US" sz="1600" dirty="0" err="1"/>
              <a:t>기계가</a:t>
            </a:r>
            <a:r>
              <a:rPr lang="en-US" sz="1600" dirty="0"/>
              <a:t> </a:t>
            </a:r>
            <a:r>
              <a:rPr lang="en-US" sz="1600" dirty="0" err="1"/>
              <a:t>판단</a:t>
            </a:r>
            <a:r>
              <a:rPr lang="en-US" sz="1600" dirty="0"/>
              <a:t> 할 수 </a:t>
            </a:r>
            <a:r>
              <a:rPr lang="en-US" sz="1600" dirty="0" err="1"/>
              <a:t>있는</a:t>
            </a:r>
            <a:r>
              <a:rPr lang="en-US" sz="1600" dirty="0"/>
              <a:t> </a:t>
            </a:r>
            <a:r>
              <a:rPr lang="en-US" sz="1600" dirty="0" err="1"/>
              <a:t>규칙</a:t>
            </a:r>
            <a:r>
              <a:rPr lang="en-US" sz="1600" dirty="0"/>
              <a:t>, 즉 </a:t>
            </a:r>
            <a:r>
              <a:rPr lang="en-US" sz="1600" dirty="0" err="1"/>
              <a:t>함수나</a:t>
            </a:r>
            <a:r>
              <a:rPr lang="en-US" sz="1600" dirty="0"/>
              <a:t> </a:t>
            </a:r>
            <a:r>
              <a:rPr lang="en-US" sz="1600" dirty="0" err="1"/>
              <a:t>수식을</a:t>
            </a:r>
            <a:r>
              <a:rPr lang="en-US" sz="1600" dirty="0"/>
              <a:t> </a:t>
            </a:r>
            <a:r>
              <a:rPr lang="en-US" sz="1600" dirty="0" err="1"/>
              <a:t>만드는</a:t>
            </a:r>
            <a:r>
              <a:rPr lang="en-US" sz="1600" dirty="0"/>
              <a:t> 것</a:t>
            </a:r>
            <a:endParaRPr sz="1600" dirty="0"/>
          </a:p>
          <a:p>
            <a:pPr marL="180975" lvl="0" indent="0" algn="l" rtl="0">
              <a:lnSpc>
                <a:spcPct val="100000"/>
              </a:lnSpc>
              <a:spcBef>
                <a:spcPts val="1000"/>
              </a:spcBef>
              <a:spcAft>
                <a:spcPts val="0"/>
              </a:spcAft>
              <a:buSzPts val="1600"/>
              <a:buNone/>
            </a:pPr>
            <a:r>
              <a:rPr lang="en-US" sz="1600" dirty="0"/>
              <a:t>- </a:t>
            </a:r>
            <a:r>
              <a:rPr lang="en-US" sz="1600" dirty="0" err="1"/>
              <a:t>일반화</a:t>
            </a:r>
            <a:r>
              <a:rPr lang="en-US" sz="1600" dirty="0"/>
              <a:t>: </a:t>
            </a:r>
            <a:r>
              <a:rPr lang="en-US" sz="1600" dirty="0" err="1"/>
              <a:t>학습한</a:t>
            </a:r>
            <a:r>
              <a:rPr lang="en-US" sz="1600" dirty="0"/>
              <a:t> </a:t>
            </a:r>
            <a:r>
              <a:rPr lang="en-US" sz="1600" dirty="0" err="1"/>
              <a:t>규칙에</a:t>
            </a:r>
            <a:r>
              <a:rPr lang="en-US" sz="1600" dirty="0"/>
              <a:t> </a:t>
            </a:r>
            <a:r>
              <a:rPr lang="en-US" sz="1600" dirty="0" err="1"/>
              <a:t>따라</a:t>
            </a:r>
            <a:r>
              <a:rPr lang="en-US" sz="1600" dirty="0"/>
              <a:t> </a:t>
            </a:r>
            <a:r>
              <a:rPr lang="en-US" sz="1600" dirty="0" err="1"/>
              <a:t>새로운</a:t>
            </a:r>
            <a:r>
              <a:rPr lang="en-US" sz="1600" dirty="0"/>
              <a:t> </a:t>
            </a:r>
            <a:r>
              <a:rPr lang="en-US" sz="1600" dirty="0" err="1"/>
              <a:t>데이터의</a:t>
            </a:r>
            <a:r>
              <a:rPr lang="en-US" sz="1600" dirty="0"/>
              <a:t> </a:t>
            </a:r>
            <a:r>
              <a:rPr lang="en-US" sz="1600" dirty="0" err="1"/>
              <a:t>결과를</a:t>
            </a:r>
            <a:r>
              <a:rPr lang="en-US" sz="1600" dirty="0"/>
              <a:t> </a:t>
            </a:r>
            <a:r>
              <a:rPr lang="en-US" sz="1600" dirty="0" err="1"/>
              <a:t>예측</a:t>
            </a:r>
            <a:endParaRPr sz="1600" dirty="0"/>
          </a:p>
          <a:p>
            <a:pPr marL="180975" lvl="0" indent="0" algn="l" rtl="0">
              <a:lnSpc>
                <a:spcPct val="100000"/>
              </a:lnSpc>
              <a:spcBef>
                <a:spcPts val="1000"/>
              </a:spcBef>
              <a:spcAft>
                <a:spcPts val="0"/>
              </a:spcAft>
              <a:buSzPts val="1600"/>
              <a:buNone/>
            </a:pPr>
            <a:r>
              <a:rPr lang="en-US" sz="1600" dirty="0"/>
              <a:t>- </a:t>
            </a:r>
            <a:r>
              <a:rPr lang="en-US" sz="1600" dirty="0" err="1"/>
              <a:t>특징</a:t>
            </a:r>
            <a:r>
              <a:rPr lang="en-US" sz="1600" dirty="0"/>
              <a:t>: </a:t>
            </a:r>
            <a:r>
              <a:rPr lang="en-US" sz="1600" dirty="0" err="1"/>
              <a:t>입력데이터를</a:t>
            </a:r>
            <a:r>
              <a:rPr lang="en-US" sz="1600" dirty="0"/>
              <a:t> </a:t>
            </a:r>
            <a:r>
              <a:rPr lang="en-US" sz="1600" dirty="0" err="1"/>
              <a:t>구별할</a:t>
            </a:r>
            <a:r>
              <a:rPr lang="en-US" sz="1600" dirty="0"/>
              <a:t> 수 </a:t>
            </a:r>
            <a:r>
              <a:rPr lang="en-US" sz="1600" dirty="0" err="1"/>
              <a:t>있는</a:t>
            </a:r>
            <a:r>
              <a:rPr lang="en-US" sz="1600" dirty="0"/>
              <a:t> </a:t>
            </a:r>
            <a:r>
              <a:rPr lang="en-US" sz="1600" dirty="0" err="1"/>
              <a:t>요소</a:t>
            </a:r>
            <a:r>
              <a:rPr lang="en-US" sz="1600" dirty="0"/>
              <a:t>(</a:t>
            </a:r>
            <a:r>
              <a:rPr lang="en-US" sz="1600" dirty="0" err="1"/>
              <a:t>독립변수</a:t>
            </a:r>
            <a:r>
              <a:rPr lang="en-US" sz="1600" dirty="0"/>
              <a:t>)를 </a:t>
            </a:r>
            <a:r>
              <a:rPr lang="en-US" sz="1600" dirty="0" err="1"/>
              <a:t>수량화</a:t>
            </a:r>
            <a:br>
              <a:rPr lang="en-US" sz="1600" dirty="0"/>
            </a:br>
            <a:r>
              <a:rPr lang="en-US" sz="1600" dirty="0"/>
              <a:t>  1)</a:t>
            </a:r>
            <a:r>
              <a:rPr lang="en-US" sz="1600" dirty="0" err="1"/>
              <a:t>기계학습</a:t>
            </a:r>
            <a:r>
              <a:rPr lang="en-US" sz="1600" dirty="0"/>
              <a:t>: </a:t>
            </a:r>
            <a:r>
              <a:rPr lang="en-US" sz="1600" dirty="0" err="1"/>
              <a:t>학습할</a:t>
            </a:r>
            <a:r>
              <a:rPr lang="en-US" sz="1600" dirty="0"/>
              <a:t> </a:t>
            </a:r>
            <a:r>
              <a:rPr lang="en-US" sz="1600" dirty="0" err="1"/>
              <a:t>특징을</a:t>
            </a:r>
            <a:r>
              <a:rPr lang="en-US" sz="1600" dirty="0"/>
              <a:t> </a:t>
            </a:r>
            <a:r>
              <a:rPr lang="en-US" sz="1600" dirty="0" err="1"/>
              <a:t>인간이</a:t>
            </a:r>
            <a:r>
              <a:rPr lang="en-US" sz="1600" dirty="0"/>
              <a:t> </a:t>
            </a:r>
            <a:r>
              <a:rPr lang="en-US" sz="1600" dirty="0" err="1"/>
              <a:t>지정</a:t>
            </a:r>
            <a:br>
              <a:rPr lang="en-US" sz="1600" dirty="0"/>
            </a:br>
            <a:r>
              <a:rPr lang="en-US" sz="1600" dirty="0"/>
              <a:t>  2) Deep Learning:  </a:t>
            </a:r>
            <a:r>
              <a:rPr lang="en-US" sz="1600" dirty="0" err="1"/>
              <a:t>특징을</a:t>
            </a:r>
            <a:r>
              <a:rPr lang="en-US" sz="1600" dirty="0"/>
              <a:t> </a:t>
            </a:r>
            <a:r>
              <a:rPr lang="en-US" sz="1600" dirty="0" err="1"/>
              <a:t>스스로</a:t>
            </a:r>
            <a:r>
              <a:rPr lang="en-US" sz="1600" dirty="0"/>
              <a:t> </a:t>
            </a:r>
            <a:r>
              <a:rPr lang="en-US" sz="1600" dirty="0" err="1"/>
              <a:t>발현</a:t>
            </a:r>
            <a:endParaRPr sz="1600" dirty="0"/>
          </a:p>
          <a:p>
            <a:pPr marL="180975" lvl="0" indent="0" algn="l" rtl="0">
              <a:lnSpc>
                <a:spcPct val="100000"/>
              </a:lnSpc>
              <a:spcBef>
                <a:spcPts val="1000"/>
              </a:spcBef>
              <a:spcAft>
                <a:spcPts val="0"/>
              </a:spcAft>
              <a:buSzPts val="1600"/>
              <a:buNone/>
            </a:pPr>
            <a:r>
              <a:rPr lang="en-US" sz="1600" dirty="0"/>
              <a:t>- </a:t>
            </a:r>
            <a:r>
              <a:rPr lang="en-US" sz="1600" dirty="0" err="1"/>
              <a:t>레이블</a:t>
            </a:r>
            <a:r>
              <a:rPr lang="en-US" sz="1600" dirty="0"/>
              <a:t>: </a:t>
            </a:r>
            <a:r>
              <a:rPr lang="en-US" sz="1600" dirty="0" err="1"/>
              <a:t>어떤</a:t>
            </a:r>
            <a:r>
              <a:rPr lang="en-US" sz="1600" dirty="0"/>
              <a:t> </a:t>
            </a:r>
            <a:r>
              <a:rPr lang="en-US" sz="1600" dirty="0" err="1"/>
              <a:t>값에</a:t>
            </a:r>
            <a:r>
              <a:rPr lang="en-US" sz="1600" dirty="0"/>
              <a:t> </a:t>
            </a:r>
            <a:r>
              <a:rPr lang="en-US" sz="1600" dirty="0" err="1"/>
              <a:t>대한</a:t>
            </a:r>
            <a:r>
              <a:rPr lang="en-US" sz="1600" dirty="0"/>
              <a:t> </a:t>
            </a:r>
            <a:r>
              <a:rPr lang="en-US" sz="1600" dirty="0" err="1"/>
              <a:t>출력</a:t>
            </a:r>
            <a:r>
              <a:rPr lang="en-US" sz="1600" dirty="0"/>
              <a:t> 값, </a:t>
            </a:r>
            <a:r>
              <a:rPr lang="en-US" sz="1600" dirty="0" err="1"/>
              <a:t>종속변수</a:t>
            </a:r>
            <a:endParaRPr sz="1600" dirty="0"/>
          </a:p>
          <a:p>
            <a:pPr marL="228600" lvl="0" indent="-101600" algn="l" rtl="0">
              <a:lnSpc>
                <a:spcPct val="120000"/>
              </a:lnSpc>
              <a:spcBef>
                <a:spcPts val="1000"/>
              </a:spcBef>
              <a:spcAft>
                <a:spcPts val="0"/>
              </a:spcAft>
              <a:buSzPts val="2000"/>
              <a:buFont typeface="Arial"/>
              <a:buNone/>
            </a:pPr>
            <a:endParaRPr b="0" i="0" dirty="0">
              <a:solidFill>
                <a:srgbClr val="000000"/>
              </a:solidFill>
              <a:latin typeface="Arial"/>
              <a:ea typeface="Arial"/>
              <a:cs typeface="Arial"/>
              <a:sym typeface="Arial"/>
            </a:endParaRPr>
          </a:p>
          <a:p>
            <a:pPr marL="228600" lvl="0" indent="-101600" algn="l" rtl="0">
              <a:lnSpc>
                <a:spcPct val="120000"/>
              </a:lnSpc>
              <a:spcBef>
                <a:spcPts val="1000"/>
              </a:spcBef>
              <a:spcAft>
                <a:spcPts val="0"/>
              </a:spcAft>
              <a:buSzPts val="2000"/>
              <a:buNone/>
            </a:pPr>
            <a:endParaRPr b="0" i="0" dirty="0">
              <a:solidFill>
                <a:srgbClr val="000000"/>
              </a:solidFill>
              <a:latin typeface="Arial"/>
              <a:ea typeface="Arial"/>
              <a:cs typeface="Arial"/>
              <a:sym typeface="Arial"/>
            </a:endParaRPr>
          </a:p>
        </p:txBody>
      </p:sp>
      <p:sp>
        <p:nvSpPr>
          <p:cNvPr id="263" name="Google Shape;263;p21"/>
          <p:cNvSpPr txBox="1"/>
          <p:nvPr/>
        </p:nvSpPr>
        <p:spPr>
          <a:xfrm>
            <a:off x="870167" y="6151622"/>
            <a:ext cx="27828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Gill Sans"/>
                <a:ea typeface="Gill Sans"/>
                <a:cs typeface="Gill Sans"/>
                <a:sym typeface="Gill Sans"/>
              </a:rPr>
              <a:t>참조 </a:t>
            </a:r>
            <a:r>
              <a:rPr lang="en-US" sz="1400" u="sng">
                <a:solidFill>
                  <a:schemeClr val="dk1"/>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https://wikidocs.net/4209</a:t>
            </a:r>
            <a:r>
              <a:rPr lang="en-US" sz="1400">
                <a:solidFill>
                  <a:schemeClr val="dk1"/>
                </a:solidFill>
                <a:latin typeface="Gill Sans"/>
                <a:ea typeface="Gill Sans"/>
                <a:cs typeface="Gill Sans"/>
                <a:sym typeface="Gill Sans"/>
              </a:rPr>
              <a:t> </a:t>
            </a:r>
            <a:endParaRPr sz="1400">
              <a:solidFill>
                <a:schemeClr val="dk1"/>
              </a:solidFill>
              <a:latin typeface="Gill Sans"/>
              <a:ea typeface="Gill Sans"/>
              <a:cs typeface="Gill Sans"/>
              <a:sym typeface="Gill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2"/>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MACHINE LEARNING 구분</a:t>
            </a:r>
            <a:endParaRPr/>
          </a:p>
        </p:txBody>
      </p:sp>
      <p:sp>
        <p:nvSpPr>
          <p:cNvPr id="269" name="Google Shape;269;p22"/>
          <p:cNvSpPr txBox="1">
            <a:spLocks noGrp="1"/>
          </p:cNvSpPr>
          <p:nvPr>
            <p:ph type="body" idx="1"/>
          </p:nvPr>
        </p:nvSpPr>
        <p:spPr>
          <a:xfrm>
            <a:off x="5362221" y="1478676"/>
            <a:ext cx="6492781" cy="4578251"/>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Font typeface="Arial"/>
              <a:buChar char="•"/>
            </a:pPr>
            <a:r>
              <a:rPr lang="en-US" b="0" i="0" dirty="0">
                <a:solidFill>
                  <a:srgbClr val="000000"/>
                </a:solidFill>
                <a:latin typeface="Arial"/>
                <a:ea typeface="Arial"/>
                <a:cs typeface="Arial"/>
                <a:sym typeface="Arial"/>
              </a:rPr>
              <a:t>Supervised </a:t>
            </a:r>
            <a:r>
              <a:rPr lang="en-US" b="0" i="0" dirty="0" err="1">
                <a:solidFill>
                  <a:srgbClr val="000000"/>
                </a:solidFill>
                <a:latin typeface="Arial"/>
                <a:ea typeface="Arial"/>
                <a:cs typeface="Arial"/>
                <a:sym typeface="Arial"/>
              </a:rPr>
              <a:t>learning이란</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특정</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input에</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대해</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정답</a:t>
            </a:r>
            <a:r>
              <a:rPr lang="en-US" b="0" i="0" dirty="0">
                <a:solidFill>
                  <a:srgbClr val="000000"/>
                </a:solidFill>
                <a:latin typeface="Arial"/>
                <a:ea typeface="Arial"/>
                <a:cs typeface="Arial"/>
                <a:sym typeface="Arial"/>
              </a:rPr>
              <a:t> (label)" </a:t>
            </a:r>
            <a:r>
              <a:rPr lang="en-US" b="0" i="0" dirty="0" err="1">
                <a:solidFill>
                  <a:srgbClr val="000000"/>
                </a:solidFill>
                <a:latin typeface="Arial"/>
                <a:ea typeface="Arial"/>
                <a:cs typeface="Arial"/>
                <a:sym typeface="Arial"/>
              </a:rPr>
              <a:t>output이</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있는</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데이터</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셋이</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주어지는</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경우</a:t>
            </a:r>
            <a:r>
              <a:rPr lang="en-US" dirty="0" err="1">
                <a:solidFill>
                  <a:srgbClr val="000000"/>
                </a:solidFill>
                <a:latin typeface="Arial"/>
                <a:ea typeface="Arial"/>
                <a:cs typeface="Arial"/>
                <a:sym typeface="Arial"/>
              </a:rPr>
              <a:t>로</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프로그램은</a:t>
            </a:r>
            <a:r>
              <a:rPr lang="en-US" b="0" i="0" dirty="0">
                <a:solidFill>
                  <a:srgbClr val="000000"/>
                </a:solidFill>
                <a:latin typeface="Arial"/>
                <a:ea typeface="Arial"/>
                <a:cs typeface="Arial"/>
                <a:sym typeface="Arial"/>
              </a:rPr>
              <a:t> 이 </a:t>
            </a:r>
            <a:r>
              <a:rPr lang="en-US" b="0" i="0" dirty="0" err="1">
                <a:solidFill>
                  <a:srgbClr val="000000"/>
                </a:solidFill>
                <a:latin typeface="Arial"/>
                <a:ea typeface="Arial"/>
                <a:cs typeface="Arial"/>
                <a:sym typeface="Arial"/>
              </a:rPr>
              <a:t>정보로부터</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input과</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output의</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관계를</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유추하게</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된다</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대다수의</a:t>
            </a:r>
            <a:r>
              <a:rPr lang="en-US" b="0" i="0" dirty="0">
                <a:solidFill>
                  <a:srgbClr val="000000"/>
                </a:solidFill>
                <a:latin typeface="Arial"/>
                <a:ea typeface="Arial"/>
                <a:cs typeface="Arial"/>
                <a:sym typeface="Arial"/>
              </a:rPr>
              <a:t> machine </a:t>
            </a:r>
            <a:r>
              <a:rPr lang="en-US" b="0" i="0" dirty="0" err="1">
                <a:solidFill>
                  <a:srgbClr val="000000"/>
                </a:solidFill>
                <a:latin typeface="Arial"/>
                <a:ea typeface="Arial"/>
                <a:cs typeface="Arial"/>
                <a:sym typeface="Arial"/>
              </a:rPr>
              <a:t>learning문제는</a:t>
            </a:r>
            <a:r>
              <a:rPr lang="en-US" b="0" i="0" dirty="0">
                <a:solidFill>
                  <a:srgbClr val="000000"/>
                </a:solidFill>
                <a:latin typeface="Arial"/>
                <a:ea typeface="Arial"/>
                <a:cs typeface="Arial"/>
                <a:sym typeface="Arial"/>
              </a:rPr>
              <a:t> 이 </a:t>
            </a:r>
            <a:r>
              <a:rPr lang="en-US" b="0" i="0" dirty="0" err="1">
                <a:solidFill>
                  <a:srgbClr val="000000"/>
                </a:solidFill>
                <a:latin typeface="Arial"/>
                <a:ea typeface="Arial"/>
                <a:cs typeface="Arial"/>
                <a:sym typeface="Arial"/>
              </a:rPr>
              <a:t>형태를</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띤다</a:t>
            </a:r>
            <a:r>
              <a:rPr lang="en-US" b="0" i="0" dirty="0">
                <a:solidFill>
                  <a:srgbClr val="000000"/>
                </a:solidFill>
                <a:latin typeface="Arial"/>
                <a:ea typeface="Arial"/>
                <a:cs typeface="Arial"/>
                <a:sym typeface="Arial"/>
              </a:rPr>
              <a:t>. Supervised </a:t>
            </a:r>
            <a:r>
              <a:rPr lang="en-US" b="0" i="0" dirty="0" err="1">
                <a:solidFill>
                  <a:srgbClr val="000000"/>
                </a:solidFill>
                <a:latin typeface="Arial"/>
                <a:ea typeface="Arial"/>
                <a:cs typeface="Arial"/>
                <a:sym typeface="Arial"/>
              </a:rPr>
              <a:t>learning의</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세부</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분류로는</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regression"과</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classification"이</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있다</a:t>
            </a:r>
            <a:endParaRPr b="0" i="0" dirty="0">
              <a:solidFill>
                <a:srgbClr val="000000"/>
              </a:solidFill>
              <a:latin typeface="Arial"/>
              <a:ea typeface="Arial"/>
              <a:cs typeface="Arial"/>
              <a:sym typeface="Arial"/>
            </a:endParaRPr>
          </a:p>
          <a:p>
            <a:pPr marL="228600" lvl="0" indent="-228600" algn="l" rtl="0">
              <a:lnSpc>
                <a:spcPct val="120000"/>
              </a:lnSpc>
              <a:spcBef>
                <a:spcPts val="1000"/>
              </a:spcBef>
              <a:spcAft>
                <a:spcPts val="0"/>
              </a:spcAft>
              <a:buSzPts val="2000"/>
              <a:buFont typeface="Arial"/>
              <a:buChar char="•"/>
            </a:pPr>
            <a:r>
              <a:rPr lang="en-US" b="0" i="0" dirty="0">
                <a:solidFill>
                  <a:srgbClr val="000000"/>
                </a:solidFill>
                <a:latin typeface="Arial"/>
                <a:ea typeface="Arial"/>
                <a:cs typeface="Arial"/>
                <a:sym typeface="Arial"/>
              </a:rPr>
              <a:t>Unsupervised learning: </a:t>
            </a:r>
            <a:r>
              <a:rPr lang="en-US" b="0" i="0" dirty="0" err="1">
                <a:solidFill>
                  <a:srgbClr val="000000"/>
                </a:solidFill>
                <a:latin typeface="Arial"/>
                <a:ea typeface="Arial"/>
                <a:cs typeface="Arial"/>
                <a:sym typeface="Arial"/>
              </a:rPr>
              <a:t>labeling</a:t>
            </a:r>
            <a:r>
              <a:rPr lang="en-US" dirty="0" err="1">
                <a:solidFill>
                  <a:srgbClr val="000000"/>
                </a:solidFill>
                <a:latin typeface="Arial"/>
                <a:ea typeface="Arial"/>
                <a:cs typeface="Arial"/>
                <a:sym typeface="Arial"/>
              </a:rPr>
              <a:t>이</a:t>
            </a:r>
            <a:r>
              <a:rPr lang="en-US" dirty="0">
                <a:solidFill>
                  <a:srgbClr val="000000"/>
                </a:solidFill>
                <a:latin typeface="Arial"/>
                <a:ea typeface="Arial"/>
                <a:cs typeface="Arial"/>
                <a:sym typeface="Arial"/>
              </a:rPr>
              <a:t> </a:t>
            </a:r>
            <a:r>
              <a:rPr lang="en-US" dirty="0" err="1">
                <a:solidFill>
                  <a:srgbClr val="000000"/>
                </a:solidFill>
                <a:latin typeface="Arial"/>
                <a:ea typeface="Arial"/>
                <a:cs typeface="Arial"/>
                <a:sym typeface="Arial"/>
              </a:rPr>
              <a:t>없는</a:t>
            </a:r>
            <a:r>
              <a:rPr lang="en-US" dirty="0">
                <a:solidFill>
                  <a:srgbClr val="000000"/>
                </a:solidFill>
                <a:latin typeface="Arial"/>
                <a:ea typeface="Arial"/>
                <a:cs typeface="Arial"/>
                <a:sym typeface="Arial"/>
              </a:rPr>
              <a:t> </a:t>
            </a:r>
            <a:r>
              <a:rPr lang="en-US" dirty="0" err="1">
                <a:solidFill>
                  <a:srgbClr val="000000"/>
                </a:solidFill>
                <a:latin typeface="Arial"/>
                <a:ea typeface="Arial"/>
                <a:cs typeface="Arial"/>
                <a:sym typeface="Arial"/>
              </a:rPr>
              <a:t>data를</a:t>
            </a:r>
            <a:r>
              <a:rPr lang="en-US" dirty="0">
                <a:solidFill>
                  <a:srgbClr val="000000"/>
                </a:solidFill>
                <a:latin typeface="Arial"/>
                <a:ea typeface="Arial"/>
                <a:cs typeface="Arial"/>
                <a:sym typeface="Arial"/>
              </a:rPr>
              <a:t> </a:t>
            </a:r>
            <a:r>
              <a:rPr lang="en-US" dirty="0" err="1">
                <a:solidFill>
                  <a:srgbClr val="000000"/>
                </a:solidFill>
                <a:latin typeface="Arial"/>
                <a:ea typeface="Arial"/>
                <a:cs typeface="Arial"/>
                <a:sym typeface="Arial"/>
              </a:rPr>
              <a:t>사용하고</a:t>
            </a:r>
            <a:r>
              <a:rPr lang="en-US" dirty="0">
                <a:solidFill>
                  <a:srgbClr val="000000"/>
                </a:solidFill>
                <a:latin typeface="Arial"/>
                <a:ea typeface="Arial"/>
                <a:cs typeface="Arial"/>
                <a:sym typeface="Arial"/>
              </a:rPr>
              <a:t> </a:t>
            </a:r>
            <a:r>
              <a:rPr lang="en-US" dirty="0" err="1">
                <a:solidFill>
                  <a:srgbClr val="000000"/>
                </a:solidFill>
                <a:latin typeface="Arial"/>
                <a:ea typeface="Arial"/>
                <a:cs typeface="Arial"/>
                <a:sym typeface="Arial"/>
              </a:rPr>
              <a:t>feedback이</a:t>
            </a:r>
            <a:r>
              <a:rPr lang="en-US" dirty="0">
                <a:solidFill>
                  <a:srgbClr val="000000"/>
                </a:solidFill>
                <a:latin typeface="Arial"/>
                <a:ea typeface="Arial"/>
                <a:cs typeface="Arial"/>
                <a:sym typeface="Arial"/>
              </a:rPr>
              <a:t> </a:t>
            </a:r>
            <a:r>
              <a:rPr lang="en-US" dirty="0" err="1">
                <a:solidFill>
                  <a:srgbClr val="000000"/>
                </a:solidFill>
                <a:latin typeface="Arial"/>
                <a:ea typeface="Arial"/>
                <a:cs typeface="Arial"/>
                <a:sym typeface="Arial"/>
              </a:rPr>
              <a:t>없음</a:t>
            </a:r>
            <a:r>
              <a:rPr lang="en-US" dirty="0">
                <a:solidFill>
                  <a:srgbClr val="000000"/>
                </a:solidFill>
                <a:latin typeface="Arial"/>
                <a:ea typeface="Arial"/>
                <a:cs typeface="Arial"/>
                <a:sym typeface="Arial"/>
              </a:rPr>
              <a:t> </a:t>
            </a:r>
            <a:endParaRPr dirty="0">
              <a:solidFill>
                <a:srgbClr val="000000"/>
              </a:solidFill>
              <a:latin typeface="Arial"/>
              <a:ea typeface="Arial"/>
              <a:cs typeface="Arial"/>
              <a:sym typeface="Arial"/>
            </a:endParaRPr>
          </a:p>
          <a:p>
            <a:pPr marL="228600" lvl="0" indent="-228600" algn="l" rtl="0">
              <a:lnSpc>
                <a:spcPct val="120000"/>
              </a:lnSpc>
              <a:spcBef>
                <a:spcPts val="1000"/>
              </a:spcBef>
              <a:spcAft>
                <a:spcPts val="0"/>
              </a:spcAft>
              <a:buSzPts val="2000"/>
              <a:buFont typeface="Arial"/>
              <a:buChar char="•"/>
            </a:pPr>
            <a:r>
              <a:rPr lang="en-US" dirty="0">
                <a:solidFill>
                  <a:srgbClr val="000000"/>
                </a:solidFill>
                <a:latin typeface="Arial"/>
                <a:ea typeface="Arial"/>
                <a:cs typeface="Arial"/>
                <a:sym typeface="Arial"/>
              </a:rPr>
              <a:t>Reinforcement Learning: </a:t>
            </a:r>
            <a:r>
              <a:rPr lang="en-US" dirty="0" err="1">
                <a:solidFill>
                  <a:srgbClr val="000000"/>
                </a:solidFill>
                <a:latin typeface="Arial"/>
                <a:ea typeface="Arial"/>
                <a:cs typeface="Arial"/>
                <a:sym typeface="Arial"/>
              </a:rPr>
              <a:t>Reward를</a:t>
            </a:r>
            <a:r>
              <a:rPr lang="en-US" dirty="0">
                <a:solidFill>
                  <a:srgbClr val="000000"/>
                </a:solidFill>
                <a:latin typeface="Arial"/>
                <a:ea typeface="Arial"/>
                <a:cs typeface="Arial"/>
                <a:sym typeface="Arial"/>
              </a:rPr>
              <a:t> </a:t>
            </a:r>
            <a:r>
              <a:rPr lang="en-US" dirty="0" err="1">
                <a:solidFill>
                  <a:srgbClr val="000000"/>
                </a:solidFill>
                <a:latin typeface="Arial"/>
                <a:ea typeface="Arial"/>
                <a:cs typeface="Arial"/>
                <a:sym typeface="Arial"/>
              </a:rPr>
              <a:t>통한</a:t>
            </a:r>
            <a:r>
              <a:rPr lang="en-US" dirty="0">
                <a:solidFill>
                  <a:srgbClr val="000000"/>
                </a:solidFill>
                <a:latin typeface="Arial"/>
                <a:ea typeface="Arial"/>
                <a:cs typeface="Arial"/>
                <a:sym typeface="Arial"/>
              </a:rPr>
              <a:t> self organization learning </a:t>
            </a:r>
            <a:endParaRPr b="0" i="0" dirty="0">
              <a:solidFill>
                <a:srgbClr val="000000"/>
              </a:solidFill>
              <a:latin typeface="Arial"/>
              <a:ea typeface="Arial"/>
              <a:cs typeface="Arial"/>
              <a:sym typeface="Arial"/>
            </a:endParaRPr>
          </a:p>
          <a:p>
            <a:pPr marL="0" lvl="0" indent="0" algn="l" rtl="0">
              <a:lnSpc>
                <a:spcPct val="120000"/>
              </a:lnSpc>
              <a:spcBef>
                <a:spcPts val="1000"/>
              </a:spcBef>
              <a:spcAft>
                <a:spcPts val="0"/>
              </a:spcAft>
              <a:buSzPts val="2000"/>
              <a:buNone/>
            </a:pPr>
            <a:endParaRPr b="0" i="0" dirty="0">
              <a:solidFill>
                <a:srgbClr val="000000"/>
              </a:solidFill>
              <a:latin typeface="Arial"/>
              <a:ea typeface="Arial"/>
              <a:cs typeface="Arial"/>
              <a:sym typeface="Arial"/>
            </a:endParaRPr>
          </a:p>
        </p:txBody>
      </p:sp>
      <p:sp>
        <p:nvSpPr>
          <p:cNvPr id="270" name="Google Shape;270;p22"/>
          <p:cNvSpPr txBox="1"/>
          <p:nvPr/>
        </p:nvSpPr>
        <p:spPr>
          <a:xfrm>
            <a:off x="1629370" y="5467920"/>
            <a:ext cx="27828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err="1">
                <a:solidFill>
                  <a:schemeClr val="dk1"/>
                </a:solidFill>
                <a:latin typeface="Gill Sans"/>
                <a:ea typeface="Gill Sans"/>
                <a:cs typeface="Gill Sans"/>
                <a:sym typeface="Gill Sans"/>
              </a:rPr>
              <a:t>참조</a:t>
            </a:r>
            <a:r>
              <a:rPr lang="en-US" sz="1400" dirty="0">
                <a:solidFill>
                  <a:schemeClr val="dk1"/>
                </a:solidFill>
                <a:latin typeface="Gill Sans"/>
                <a:ea typeface="Gill Sans"/>
                <a:cs typeface="Gill Sans"/>
                <a:sym typeface="Gill Sans"/>
              </a:rPr>
              <a:t> </a:t>
            </a:r>
            <a:r>
              <a:rPr lang="en-US" sz="1400" u="sng" dirty="0">
                <a:solidFill>
                  <a:schemeClr val="dk1"/>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https://wikidocs.net/4209</a:t>
            </a:r>
            <a:r>
              <a:rPr lang="en-US" sz="1400" dirty="0">
                <a:solidFill>
                  <a:schemeClr val="dk1"/>
                </a:solidFill>
                <a:latin typeface="Gill Sans"/>
                <a:ea typeface="Gill Sans"/>
                <a:cs typeface="Gill Sans"/>
                <a:sym typeface="Gill Sans"/>
              </a:rPr>
              <a:t> </a:t>
            </a:r>
            <a:endParaRPr sz="1400" dirty="0">
              <a:solidFill>
                <a:schemeClr val="dk1"/>
              </a:solidFill>
              <a:latin typeface="Gill Sans"/>
              <a:ea typeface="Gill Sans"/>
              <a:cs typeface="Gill Sans"/>
              <a:sym typeface="Gill Sans"/>
            </a:endParaRPr>
          </a:p>
        </p:txBody>
      </p:sp>
      <p:pic>
        <p:nvPicPr>
          <p:cNvPr id="271" name="Google Shape;271;p22"/>
          <p:cNvPicPr preferRelativeResize="0"/>
          <p:nvPr/>
        </p:nvPicPr>
        <p:blipFill rotWithShape="1">
          <a:blip r:embed="rId4">
            <a:alphaModFix/>
          </a:blip>
          <a:srcRect/>
          <a:stretch/>
        </p:blipFill>
        <p:spPr>
          <a:xfrm>
            <a:off x="1254155" y="1711354"/>
            <a:ext cx="4028371" cy="368908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3"/>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SUPERVISED - REGRESSION</a:t>
            </a:r>
            <a:endParaRPr/>
          </a:p>
        </p:txBody>
      </p:sp>
      <p:sp>
        <p:nvSpPr>
          <p:cNvPr id="278" name="Google Shape;278;p23"/>
          <p:cNvSpPr txBox="1"/>
          <p:nvPr/>
        </p:nvSpPr>
        <p:spPr>
          <a:xfrm>
            <a:off x="1264450" y="4488110"/>
            <a:ext cx="27828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err="1">
                <a:solidFill>
                  <a:schemeClr val="dk1"/>
                </a:solidFill>
                <a:latin typeface="Gill Sans"/>
                <a:ea typeface="Gill Sans"/>
                <a:cs typeface="Gill Sans"/>
                <a:sym typeface="Gill Sans"/>
              </a:rPr>
              <a:t>참조</a:t>
            </a:r>
            <a:r>
              <a:rPr lang="en-US" sz="1400" dirty="0">
                <a:solidFill>
                  <a:schemeClr val="dk1"/>
                </a:solidFill>
                <a:latin typeface="Gill Sans"/>
                <a:ea typeface="Gill Sans"/>
                <a:cs typeface="Gill Sans"/>
                <a:sym typeface="Gill Sans"/>
              </a:rPr>
              <a:t> </a:t>
            </a:r>
            <a:r>
              <a:rPr lang="en-US" sz="1400" u="sng" dirty="0">
                <a:solidFill>
                  <a:schemeClr val="dk1"/>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https://wikidocs.net/4209</a:t>
            </a:r>
            <a:r>
              <a:rPr lang="en-US" sz="1400" dirty="0">
                <a:solidFill>
                  <a:schemeClr val="dk1"/>
                </a:solidFill>
                <a:latin typeface="Gill Sans"/>
                <a:ea typeface="Gill Sans"/>
                <a:cs typeface="Gill Sans"/>
                <a:sym typeface="Gill Sans"/>
              </a:rPr>
              <a:t> </a:t>
            </a:r>
            <a:endParaRPr sz="1400" dirty="0">
              <a:solidFill>
                <a:schemeClr val="dk1"/>
              </a:solidFill>
              <a:latin typeface="Gill Sans"/>
              <a:ea typeface="Gill Sans"/>
              <a:cs typeface="Gill Sans"/>
              <a:sym typeface="Gill Sans"/>
            </a:endParaRPr>
          </a:p>
        </p:txBody>
      </p:sp>
      <p:pic>
        <p:nvPicPr>
          <p:cNvPr id="279" name="Google Shape;279;p23"/>
          <p:cNvPicPr preferRelativeResize="0"/>
          <p:nvPr/>
        </p:nvPicPr>
        <p:blipFill rotWithShape="1">
          <a:blip r:embed="rId4">
            <a:alphaModFix/>
          </a:blip>
          <a:srcRect/>
          <a:stretch/>
        </p:blipFill>
        <p:spPr>
          <a:xfrm>
            <a:off x="1352842" y="1757363"/>
            <a:ext cx="4141948" cy="2730747"/>
          </a:xfrm>
          <a:prstGeom prst="rect">
            <a:avLst/>
          </a:prstGeom>
          <a:noFill/>
          <a:ln>
            <a:noFill/>
          </a:ln>
        </p:spPr>
      </p:pic>
      <p:sp>
        <p:nvSpPr>
          <p:cNvPr id="2" name="TextBox 1">
            <a:extLst>
              <a:ext uri="{FF2B5EF4-FFF2-40B4-BE49-F238E27FC236}">
                <a16:creationId xmlns:a16="http://schemas.microsoft.com/office/drawing/2014/main" id="{1C1B9D52-7BBD-3171-796B-BF155C27EE5B}"/>
              </a:ext>
            </a:extLst>
          </p:cNvPr>
          <p:cNvSpPr txBox="1"/>
          <p:nvPr/>
        </p:nvSpPr>
        <p:spPr>
          <a:xfrm>
            <a:off x="6003128" y="1312810"/>
            <a:ext cx="6223474" cy="4616648"/>
          </a:xfrm>
          <a:prstGeom prst="rect">
            <a:avLst/>
          </a:prstGeom>
          <a:noFill/>
        </p:spPr>
        <p:txBody>
          <a:bodyPr wrap="square" rtlCol="0">
            <a:spAutoFit/>
          </a:bodyPr>
          <a:lstStyle/>
          <a:p>
            <a:pPr marL="180975" indent="-180975">
              <a:lnSpc>
                <a:spcPct val="150000"/>
              </a:lnSpc>
              <a:buClr>
                <a:srgbClr val="C00000"/>
              </a:buClr>
              <a:buSzPct val="50000"/>
              <a:buFont typeface="Wingdings" panose="05000000000000000000" pitchFamily="2" charset="2"/>
              <a:buChar char="l"/>
            </a:pPr>
            <a:r>
              <a:rPr lang="en-US" altLang="ko-KR" sz="2000" dirty="0"/>
              <a:t>Regression (</a:t>
            </a:r>
            <a:r>
              <a:rPr lang="ko-KR" altLang="en-US" sz="2000" dirty="0"/>
              <a:t>회귀</a:t>
            </a:r>
            <a:r>
              <a:rPr lang="en-US" altLang="ko-KR" sz="2000" dirty="0"/>
              <a:t>)</a:t>
            </a:r>
            <a:br>
              <a:rPr lang="en-US" altLang="ko-KR" dirty="0"/>
            </a:br>
            <a:r>
              <a:rPr lang="en-US" altLang="ko-KR" sz="1600" dirty="0"/>
              <a:t>- Output</a:t>
            </a:r>
            <a:r>
              <a:rPr lang="ko-KR" altLang="en-US" sz="1600" dirty="0"/>
              <a:t>은</a:t>
            </a:r>
            <a:r>
              <a:rPr lang="en-US" altLang="ko-KR" sz="1600" dirty="0"/>
              <a:t> Continuous</a:t>
            </a:r>
            <a:br>
              <a:rPr lang="en-US" altLang="ko-KR" sz="1600" dirty="0"/>
            </a:br>
            <a:r>
              <a:rPr lang="en-US" altLang="ko-KR" sz="1600" dirty="0"/>
              <a:t>- </a:t>
            </a:r>
            <a:r>
              <a:rPr lang="ko-KR" altLang="en-US" sz="1600" dirty="0"/>
              <a:t>주어진 </a:t>
            </a:r>
            <a:r>
              <a:rPr lang="en-US" altLang="ko-KR" sz="1600" dirty="0"/>
              <a:t>Input</a:t>
            </a:r>
            <a:r>
              <a:rPr lang="ko-KR" altLang="en-US" sz="1600" dirty="0"/>
              <a:t>변수를 </a:t>
            </a:r>
            <a:r>
              <a:rPr lang="en-US" altLang="ko-KR" sz="1600" dirty="0"/>
              <a:t>Output </a:t>
            </a:r>
            <a:r>
              <a:rPr lang="ko-KR" altLang="en-US" sz="1600" dirty="0"/>
              <a:t>변수에 대응하는 연속함수 찾기</a:t>
            </a:r>
            <a:endParaRPr lang="en-US" altLang="ko-KR" sz="1600" dirty="0"/>
          </a:p>
          <a:p>
            <a:pPr>
              <a:buClr>
                <a:srgbClr val="C00000"/>
              </a:buClr>
              <a:buSzPct val="50000"/>
            </a:pPr>
            <a:endParaRPr lang="en-US" altLang="ko-KR" sz="1600" dirty="0"/>
          </a:p>
          <a:p>
            <a:pPr marL="180975" indent="-180975">
              <a:buClr>
                <a:srgbClr val="C00000"/>
              </a:buClr>
              <a:buSzPct val="50000"/>
              <a:buFont typeface="Wingdings" panose="05000000000000000000" pitchFamily="2" charset="2"/>
              <a:buChar char="l"/>
            </a:pPr>
            <a:r>
              <a:rPr lang="en-US" altLang="ko-KR" sz="2000" dirty="0"/>
              <a:t>Labeling</a:t>
            </a:r>
            <a:r>
              <a:rPr lang="ko-KR" altLang="en-US" sz="2000" dirty="0"/>
              <a:t>을 해줘야 함 </a:t>
            </a:r>
            <a:endParaRPr lang="en-US" altLang="ko-KR" sz="2000" dirty="0"/>
          </a:p>
          <a:p>
            <a:pPr marL="180975" indent="-180975">
              <a:buClr>
                <a:srgbClr val="C00000"/>
              </a:buClr>
              <a:buSzPct val="50000"/>
              <a:buFont typeface="Wingdings" panose="05000000000000000000" pitchFamily="2" charset="2"/>
              <a:buChar char="l"/>
            </a:pPr>
            <a:endParaRPr lang="en-US" altLang="ko-KR" sz="2000" dirty="0"/>
          </a:p>
          <a:p>
            <a:pPr marL="180975" indent="-180975">
              <a:buClr>
                <a:srgbClr val="C00000"/>
              </a:buClr>
              <a:buSzPct val="50000"/>
              <a:buFont typeface="Wingdings" panose="05000000000000000000" pitchFamily="2" charset="2"/>
              <a:buChar char="l"/>
            </a:pPr>
            <a:r>
              <a:rPr lang="ko-KR" altLang="en-US" sz="2000" dirty="0"/>
              <a:t>결과를 통한 학습 </a:t>
            </a:r>
            <a:r>
              <a:rPr lang="en-US" altLang="ko-KR" sz="2000" dirty="0"/>
              <a:t>Y = f(x)</a:t>
            </a:r>
          </a:p>
          <a:p>
            <a:pPr marL="180975" indent="-180975">
              <a:buClr>
                <a:srgbClr val="C00000"/>
              </a:buClr>
              <a:buSzPct val="50000"/>
              <a:buFont typeface="Wingdings" panose="05000000000000000000" pitchFamily="2" charset="2"/>
              <a:buChar char="l"/>
            </a:pPr>
            <a:endParaRPr lang="en-US" altLang="ko-KR" sz="2000" dirty="0"/>
          </a:p>
          <a:p>
            <a:pPr marL="180975" indent="-180975">
              <a:buClr>
                <a:srgbClr val="C00000"/>
              </a:buClr>
              <a:buSzPct val="50000"/>
              <a:buFont typeface="Wingdings" panose="05000000000000000000" pitchFamily="2" charset="2"/>
              <a:buChar char="l"/>
            </a:pPr>
            <a:r>
              <a:rPr lang="ko-KR" altLang="en-US" sz="2000" dirty="0"/>
              <a:t>예제</a:t>
            </a:r>
            <a:r>
              <a:rPr lang="en-US" altLang="ko-KR" sz="2000" dirty="0"/>
              <a:t>: </a:t>
            </a:r>
            <a:r>
              <a:rPr lang="ko-KR" altLang="en-US" sz="2000" dirty="0"/>
              <a:t>사과</a:t>
            </a:r>
            <a:r>
              <a:rPr lang="en-US" altLang="ko-KR" sz="2000" dirty="0"/>
              <a:t>(a) </a:t>
            </a:r>
            <a:r>
              <a:rPr lang="ko-KR" altLang="en-US" sz="2000" dirty="0"/>
              <a:t>배</a:t>
            </a:r>
            <a:r>
              <a:rPr lang="en-US" altLang="ko-KR" sz="2000" dirty="0"/>
              <a:t>(b) </a:t>
            </a:r>
            <a:r>
              <a:rPr lang="ko-KR" altLang="en-US" sz="2000" dirty="0"/>
              <a:t>가격 문제</a:t>
            </a:r>
            <a:endParaRPr lang="en-US" altLang="ko-KR" sz="2000" dirty="0"/>
          </a:p>
          <a:p>
            <a:pPr>
              <a:buClr>
                <a:srgbClr val="C00000"/>
              </a:buClr>
              <a:buSzPct val="50000"/>
            </a:pPr>
            <a:r>
              <a:rPr lang="ko-KR" altLang="en-US" sz="2000" dirty="0"/>
              <a:t>  </a:t>
            </a:r>
            <a:r>
              <a:rPr lang="ko-KR" altLang="en-US" sz="2000" dirty="0">
                <a:latin typeface="굴림" panose="020B0600000101010101" pitchFamily="50" charset="-127"/>
                <a:ea typeface="굴림" panose="020B0600000101010101" pitchFamily="50" charset="-127"/>
              </a:rPr>
              <a:t> </a:t>
            </a:r>
            <a:r>
              <a:rPr lang="en-US" altLang="ko-KR" sz="1600" dirty="0">
                <a:latin typeface="굴림" panose="020B0600000101010101" pitchFamily="50" charset="-127"/>
                <a:ea typeface="굴림" panose="020B0600000101010101" pitchFamily="50" charset="-127"/>
              </a:rPr>
              <a:t>1) </a:t>
            </a:r>
            <a:r>
              <a:rPr lang="ko-KR" altLang="en-US" sz="1600" dirty="0"/>
              <a:t>주어진 현상</a:t>
            </a:r>
            <a:r>
              <a:rPr lang="en-US" altLang="ko-KR" sz="1600" dirty="0"/>
              <a:t>: 	5a  +  10b = 2000</a:t>
            </a:r>
            <a:br>
              <a:rPr lang="en-US" altLang="ko-KR" sz="1600" dirty="0"/>
            </a:br>
            <a:r>
              <a:rPr lang="en-US" altLang="ko-KR" sz="1600" dirty="0"/>
              <a:t> 		5a  +   6b  = 1400</a:t>
            </a:r>
          </a:p>
          <a:p>
            <a:pPr>
              <a:buClr>
                <a:srgbClr val="C00000"/>
              </a:buClr>
              <a:buSzPct val="50000"/>
            </a:pPr>
            <a:r>
              <a:rPr lang="en-US" altLang="ko-KR" sz="1600" dirty="0"/>
              <a:t>    2) </a:t>
            </a:r>
            <a:r>
              <a:rPr lang="ko-KR" altLang="en-US" sz="1600" dirty="0"/>
              <a:t>데이터를 통한 추정</a:t>
            </a:r>
            <a:r>
              <a:rPr lang="en-US" altLang="ko-KR" sz="1600" dirty="0"/>
              <a:t>:  a(</a:t>
            </a:r>
            <a:r>
              <a:rPr lang="ko-KR" altLang="en-US" sz="1600" dirty="0"/>
              <a:t>사과</a:t>
            </a:r>
            <a:r>
              <a:rPr lang="en-US" altLang="ko-KR" sz="1600" dirty="0"/>
              <a:t>) = 100 / b(</a:t>
            </a:r>
            <a:r>
              <a:rPr lang="ko-KR" altLang="en-US" sz="1600" dirty="0"/>
              <a:t>배</a:t>
            </a:r>
            <a:r>
              <a:rPr lang="en-US" altLang="ko-KR" sz="1600" dirty="0"/>
              <a:t>)  = 150</a:t>
            </a:r>
          </a:p>
          <a:p>
            <a:pPr>
              <a:buClr>
                <a:srgbClr val="C00000"/>
              </a:buClr>
              <a:buSzPct val="50000"/>
            </a:pPr>
            <a:r>
              <a:rPr lang="en-US" altLang="ko-KR" sz="1600" dirty="0"/>
              <a:t>    3) </a:t>
            </a:r>
            <a:r>
              <a:rPr lang="ko-KR" altLang="en-US" sz="1600" dirty="0"/>
              <a:t>문제 해결 </a:t>
            </a:r>
            <a:r>
              <a:rPr lang="en-US" altLang="ko-KR" sz="1600" dirty="0"/>
              <a:t>: 5a  + 20b</a:t>
            </a:r>
            <a:r>
              <a:rPr lang="ko-KR" altLang="en-US" sz="1600" dirty="0"/>
              <a:t>는 얼마인가</a:t>
            </a:r>
            <a:r>
              <a:rPr lang="en-US" altLang="ko-KR" sz="1600" dirty="0"/>
              <a:t>? </a:t>
            </a:r>
          </a:p>
          <a:p>
            <a:pPr>
              <a:buClr>
                <a:srgbClr val="C00000"/>
              </a:buClr>
              <a:buSzPct val="50000"/>
            </a:pPr>
            <a:endParaRPr lang="en-US" altLang="ko-KR" sz="1600" dirty="0"/>
          </a:p>
          <a:p>
            <a:pPr>
              <a:buClr>
                <a:srgbClr val="C00000"/>
              </a:buClr>
              <a:buSzPct val="50000"/>
            </a:pPr>
            <a:r>
              <a:rPr lang="en-US" altLang="ko-KR" sz="1600" dirty="0"/>
              <a:t>※ </a:t>
            </a:r>
            <a:r>
              <a:rPr lang="ko-KR" altLang="en-US" sz="1600" dirty="0"/>
              <a:t>어떤 학습 방법인가</a:t>
            </a:r>
            <a:r>
              <a:rPr lang="en-US" altLang="ko-KR" sz="1600" dirty="0"/>
              <a:t>? </a:t>
            </a:r>
            <a:r>
              <a:rPr lang="ko-KR" altLang="en-US" sz="1600" dirty="0"/>
              <a:t>어떻게 해결 했는가</a:t>
            </a:r>
            <a:r>
              <a:rPr lang="en-US" altLang="ko-KR" sz="1600"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4"/>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SUPERVISED - CLASSIFICATION</a:t>
            </a:r>
            <a:endParaRPr/>
          </a:p>
        </p:txBody>
      </p:sp>
      <p:sp>
        <p:nvSpPr>
          <p:cNvPr id="285" name="Google Shape;285;p24"/>
          <p:cNvSpPr txBox="1">
            <a:spLocks noGrp="1"/>
          </p:cNvSpPr>
          <p:nvPr>
            <p:ph type="body" idx="1"/>
          </p:nvPr>
        </p:nvSpPr>
        <p:spPr>
          <a:xfrm>
            <a:off x="6362163" y="1456098"/>
            <a:ext cx="5593617" cy="4578251"/>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dirty="0">
                <a:solidFill>
                  <a:srgbClr val="000000"/>
                </a:solidFill>
                <a:latin typeface="Arial"/>
                <a:ea typeface="Arial"/>
                <a:cs typeface="Arial"/>
                <a:sym typeface="Arial"/>
              </a:rPr>
              <a:t>Classification</a:t>
            </a:r>
            <a:br>
              <a:rPr lang="en-US" b="0" i="0" dirty="0">
                <a:solidFill>
                  <a:srgbClr val="000000"/>
                </a:solidFill>
                <a:latin typeface="Arial"/>
                <a:ea typeface="Arial"/>
                <a:cs typeface="Arial"/>
                <a:sym typeface="Arial"/>
              </a:rPr>
            </a:b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반면</a:t>
            </a:r>
            <a:r>
              <a:rPr lang="en-US" sz="1600" b="0" i="0" dirty="0">
                <a:solidFill>
                  <a:srgbClr val="000000"/>
                </a:solidFill>
                <a:latin typeface="Arial"/>
                <a:ea typeface="Arial"/>
                <a:cs typeface="Arial"/>
                <a:sym typeface="Arial"/>
              </a:rPr>
              <a:t>, classification </a:t>
            </a:r>
            <a:r>
              <a:rPr lang="en-US" sz="1600" b="0" i="0" dirty="0" err="1">
                <a:solidFill>
                  <a:srgbClr val="000000"/>
                </a:solidFill>
                <a:latin typeface="Arial"/>
                <a:ea typeface="Arial"/>
                <a:cs typeface="Arial"/>
                <a:sym typeface="Arial"/>
              </a:rPr>
              <a:t>문제의</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output은</a:t>
            </a:r>
            <a:r>
              <a:rPr lang="en-US" sz="1600" b="0" i="0" dirty="0">
                <a:solidFill>
                  <a:srgbClr val="000000"/>
                </a:solidFill>
                <a:latin typeface="Arial"/>
                <a:ea typeface="Arial"/>
                <a:cs typeface="Arial"/>
                <a:sym typeface="Arial"/>
              </a:rPr>
              <a:t> discrete </a:t>
            </a:r>
            <a:r>
              <a:rPr lang="ko-KR" altLang="en-US" sz="1600" dirty="0">
                <a:solidFill>
                  <a:srgbClr val="000000"/>
                </a:solidFill>
                <a:latin typeface="Arial"/>
                <a:ea typeface="Arial"/>
                <a:cs typeface="Arial"/>
                <a:sym typeface="Arial"/>
              </a:rPr>
              <a:t>값</a:t>
            </a:r>
            <a:br>
              <a:rPr lang="en-US" altLang="ko-KR" sz="1600" dirty="0">
                <a:solidFill>
                  <a:srgbClr val="000000"/>
                </a:solidFill>
                <a:latin typeface="Arial"/>
                <a:ea typeface="Arial"/>
                <a:cs typeface="Arial"/>
                <a:sym typeface="Arial"/>
              </a:rPr>
            </a:br>
            <a:r>
              <a:rPr lang="en-US" altLang="ko-KR" sz="1600" dirty="0">
                <a:solidFill>
                  <a:srgbClr val="000000"/>
                </a:solidFill>
                <a:latin typeface="Arial"/>
                <a:ea typeface="Arial"/>
                <a:cs typeface="Arial"/>
                <a:sym typeface="Arial"/>
              </a:rPr>
              <a:t>- </a:t>
            </a:r>
            <a:r>
              <a:rPr lang="ko-KR" altLang="en-US" sz="1600" dirty="0">
                <a:solidFill>
                  <a:srgbClr val="000000"/>
                </a:solidFill>
                <a:latin typeface="Arial"/>
                <a:ea typeface="Arial"/>
                <a:cs typeface="Arial"/>
                <a:sym typeface="Arial"/>
              </a:rPr>
              <a:t>분류</a:t>
            </a:r>
            <a:r>
              <a:rPr lang="en-US" altLang="ko-KR" sz="1600" dirty="0">
                <a:solidFill>
                  <a:srgbClr val="000000"/>
                </a:solidFill>
                <a:latin typeface="Arial"/>
                <a:ea typeface="Arial"/>
                <a:cs typeface="Arial"/>
                <a:sym typeface="Arial"/>
              </a:rPr>
              <a:t>(</a:t>
            </a:r>
            <a:r>
              <a:rPr lang="en-US" sz="1600" b="0" i="0" dirty="0">
                <a:solidFill>
                  <a:srgbClr val="000000"/>
                </a:solidFill>
                <a:latin typeface="Arial"/>
                <a:ea typeface="Arial"/>
                <a:cs typeface="Arial"/>
                <a:sym typeface="Arial"/>
              </a:rPr>
              <a:t>classification)의 </a:t>
            </a:r>
            <a:r>
              <a:rPr lang="en-US" sz="1600" b="0" i="0" dirty="0" err="1">
                <a:solidFill>
                  <a:srgbClr val="000000"/>
                </a:solidFill>
                <a:latin typeface="Arial"/>
                <a:ea typeface="Arial"/>
                <a:cs typeface="Arial"/>
                <a:sym typeface="Arial"/>
              </a:rPr>
              <a:t>목적은</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주어진</a:t>
            </a:r>
            <a:r>
              <a:rPr lang="en-US" sz="1600" b="0" i="0" dirty="0">
                <a:solidFill>
                  <a:srgbClr val="000000"/>
                </a:solidFill>
                <a:latin typeface="Arial"/>
                <a:ea typeface="Arial"/>
                <a:cs typeface="Arial"/>
                <a:sym typeface="Arial"/>
              </a:rPr>
              <a:t> input </a:t>
            </a:r>
            <a:r>
              <a:rPr lang="en-US" sz="1600" b="0" i="0" dirty="0" err="1">
                <a:solidFill>
                  <a:srgbClr val="000000"/>
                </a:solidFill>
                <a:latin typeface="Arial"/>
                <a:ea typeface="Arial"/>
                <a:cs typeface="Arial"/>
                <a:sym typeface="Arial"/>
              </a:rPr>
              <a:t>변수가</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어느</a:t>
            </a:r>
            <a:r>
              <a:rPr lang="en-US" sz="1600" b="0" i="0" dirty="0">
                <a:solidFill>
                  <a:srgbClr val="000000"/>
                </a:solidFill>
                <a:latin typeface="Arial"/>
                <a:ea typeface="Arial"/>
                <a:cs typeface="Arial"/>
                <a:sym typeface="Arial"/>
              </a:rPr>
              <a:t> </a:t>
            </a:r>
            <a:br>
              <a:rPr lang="en-US" sz="1600" b="0" i="0" dirty="0">
                <a:solidFill>
                  <a:srgbClr val="000000"/>
                </a:solidFill>
                <a:latin typeface="Arial"/>
                <a:ea typeface="Arial"/>
                <a:cs typeface="Arial"/>
                <a:sym typeface="Arial"/>
              </a:rPr>
            </a:br>
            <a:r>
              <a:rPr lang="en-US" sz="1600" b="0" i="0" dirty="0">
                <a:solidFill>
                  <a:srgbClr val="000000"/>
                </a:solidFill>
                <a:latin typeface="Arial"/>
                <a:ea typeface="Arial"/>
                <a:cs typeface="Arial"/>
                <a:sym typeface="Arial"/>
              </a:rPr>
              <a:t>  discrete </a:t>
            </a:r>
            <a:r>
              <a:rPr lang="en-US" sz="1600" b="0" i="0" dirty="0" err="1">
                <a:solidFill>
                  <a:srgbClr val="000000"/>
                </a:solidFill>
                <a:latin typeface="Arial"/>
                <a:ea typeface="Arial"/>
                <a:cs typeface="Arial"/>
                <a:sym typeface="Arial"/>
              </a:rPr>
              <a:t>categor에</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속하는지</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찾아</a:t>
            </a:r>
            <a:r>
              <a:rPr lang="ko-KR" altLang="en-US" sz="1600" b="0" i="0" dirty="0">
                <a:solidFill>
                  <a:srgbClr val="000000"/>
                </a:solidFill>
                <a:latin typeface="Arial"/>
                <a:ea typeface="Arial"/>
                <a:cs typeface="Arial"/>
                <a:sym typeface="Arial"/>
              </a:rPr>
              <a:t>내는 것</a:t>
            </a:r>
            <a:br>
              <a:rPr lang="en-US" sz="1600" dirty="0">
                <a:solidFill>
                  <a:srgbClr val="000000"/>
                </a:solidFill>
                <a:latin typeface="Arial"/>
                <a:ea typeface="Arial"/>
                <a:cs typeface="Arial"/>
                <a:sym typeface="Arial"/>
              </a:rPr>
            </a:br>
            <a:br>
              <a:rPr lang="en-US" b="0" i="0" dirty="0">
                <a:solidFill>
                  <a:srgbClr val="000000"/>
                </a:solidFill>
                <a:latin typeface="Arial"/>
                <a:ea typeface="Arial"/>
                <a:cs typeface="Arial"/>
                <a:sym typeface="Arial"/>
              </a:rPr>
            </a:br>
            <a:r>
              <a:rPr lang="en-US" sz="1600" b="0" i="0" dirty="0">
                <a:solidFill>
                  <a:srgbClr val="000000"/>
                </a:solidFill>
                <a:latin typeface="Arial"/>
                <a:ea typeface="Arial"/>
                <a:cs typeface="Arial"/>
                <a:sym typeface="Arial"/>
              </a:rPr>
              <a:t>ex) </a:t>
            </a:r>
            <a:r>
              <a:rPr lang="en-US" sz="1600" b="0" i="0" dirty="0" err="1">
                <a:solidFill>
                  <a:srgbClr val="000000"/>
                </a:solidFill>
                <a:latin typeface="Arial"/>
                <a:ea typeface="Arial"/>
                <a:cs typeface="Arial"/>
                <a:sym typeface="Arial"/>
              </a:rPr>
              <a:t>종양이</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악성인지</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양성인지</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진단하는</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문제</a:t>
            </a:r>
            <a:br>
              <a:rPr lang="en-US" sz="1600" b="0" i="0" dirty="0">
                <a:solidFill>
                  <a:srgbClr val="000000"/>
                </a:solidFill>
                <a:latin typeface="Arial"/>
                <a:ea typeface="Arial"/>
                <a:cs typeface="Arial"/>
                <a:sym typeface="Arial"/>
              </a:rPr>
            </a:br>
            <a:r>
              <a:rPr lang="en-US" sz="1600" b="0" i="0" dirty="0">
                <a:solidFill>
                  <a:srgbClr val="000000"/>
                </a:solidFill>
                <a:latin typeface="Arial"/>
                <a:ea typeface="Arial"/>
                <a:cs typeface="Arial"/>
                <a:sym typeface="Arial"/>
              </a:rPr>
              <a:t>	- </a:t>
            </a:r>
            <a:r>
              <a:rPr lang="en-US" sz="1600" dirty="0" err="1"/>
              <a:t>종양</a:t>
            </a:r>
            <a:r>
              <a:rPr lang="en-US" sz="1600" dirty="0"/>
              <a:t> </a:t>
            </a:r>
            <a:r>
              <a:rPr lang="en-US" sz="1600" dirty="0" err="1"/>
              <a:t>크기만으로</a:t>
            </a:r>
            <a:r>
              <a:rPr lang="en-US" sz="1600" dirty="0"/>
              <a:t> </a:t>
            </a:r>
            <a:r>
              <a:rPr lang="en-US" sz="1600" dirty="0" err="1"/>
              <a:t>진단을</a:t>
            </a:r>
            <a:r>
              <a:rPr lang="en-US" sz="1600" dirty="0"/>
              <a:t> </a:t>
            </a:r>
            <a:r>
              <a:rPr lang="en-US" sz="1600" dirty="0" err="1"/>
              <a:t>내리기에는</a:t>
            </a:r>
            <a:r>
              <a:rPr lang="en-US" sz="1600" dirty="0"/>
              <a:t> </a:t>
            </a:r>
            <a:r>
              <a:rPr lang="en-US" sz="1600" dirty="0" err="1"/>
              <a:t>부족</a:t>
            </a:r>
            <a:br>
              <a:rPr lang="en-US" sz="1600" dirty="0"/>
            </a:br>
            <a:r>
              <a:rPr lang="en-US" sz="1600" dirty="0"/>
              <a:t>   	- </a:t>
            </a:r>
            <a:r>
              <a:rPr lang="ko-KR" altLang="en-US" sz="1600" dirty="0" err="1"/>
              <a:t>같</a:t>
            </a:r>
            <a:r>
              <a:rPr lang="en-US" sz="1600" dirty="0"/>
              <a:t>은 </a:t>
            </a:r>
            <a:r>
              <a:rPr lang="en-US" sz="1600" dirty="0" err="1"/>
              <a:t>크기의</a:t>
            </a:r>
            <a:r>
              <a:rPr lang="en-US" sz="1600" dirty="0"/>
              <a:t> </a:t>
            </a:r>
            <a:r>
              <a:rPr lang="en-US" sz="1600" dirty="0" err="1"/>
              <a:t>종양이라도</a:t>
            </a:r>
            <a:r>
              <a:rPr lang="en-US" sz="1600" dirty="0"/>
              <a:t> </a:t>
            </a:r>
            <a:r>
              <a:rPr lang="en-US" sz="1600" dirty="0" err="1"/>
              <a:t>나이가</a:t>
            </a:r>
            <a:r>
              <a:rPr lang="en-US" sz="1600" dirty="0"/>
              <a:t> </a:t>
            </a:r>
            <a:r>
              <a:rPr lang="en-US" sz="1600" dirty="0" err="1"/>
              <a:t>많으면</a:t>
            </a:r>
            <a:r>
              <a:rPr lang="en-US" sz="1600" dirty="0"/>
              <a:t> 더 </a:t>
            </a:r>
            <a:r>
              <a:rPr lang="en-US" sz="1600" dirty="0" err="1"/>
              <a:t>위험</a:t>
            </a:r>
            <a:br>
              <a:rPr lang="en-US" sz="1600" dirty="0"/>
            </a:br>
            <a:r>
              <a:rPr lang="en-US" sz="1600" dirty="0"/>
              <a:t>   	- </a:t>
            </a:r>
            <a:r>
              <a:rPr lang="en-US" sz="1600" dirty="0" err="1"/>
              <a:t>따라서</a:t>
            </a:r>
            <a:r>
              <a:rPr lang="en-US" sz="1600" dirty="0"/>
              <a:t> </a:t>
            </a:r>
            <a:r>
              <a:rPr lang="en-US" sz="1600" dirty="0" err="1"/>
              <a:t>종양</a:t>
            </a:r>
            <a:r>
              <a:rPr lang="en-US" sz="1600" dirty="0"/>
              <a:t> </a:t>
            </a:r>
            <a:r>
              <a:rPr lang="en-US" sz="1600" dirty="0" err="1"/>
              <a:t>크기</a:t>
            </a:r>
            <a:r>
              <a:rPr lang="en-US" sz="1600" dirty="0"/>
              <a:t> </a:t>
            </a:r>
            <a:r>
              <a:rPr lang="en-US" sz="1600" dirty="0" err="1"/>
              <a:t>뿐만</a:t>
            </a:r>
            <a:r>
              <a:rPr lang="en-US" sz="1600" dirty="0"/>
              <a:t> </a:t>
            </a:r>
            <a:r>
              <a:rPr lang="en-US" sz="1600" dirty="0" err="1"/>
              <a:t>아니라</a:t>
            </a:r>
            <a:r>
              <a:rPr lang="en-US" sz="1600" dirty="0"/>
              <a:t> </a:t>
            </a:r>
            <a:r>
              <a:rPr lang="en-US" sz="1600" dirty="0" err="1"/>
              <a:t>환자의</a:t>
            </a:r>
            <a:r>
              <a:rPr lang="en-US" sz="1600" dirty="0"/>
              <a:t> </a:t>
            </a:r>
            <a:r>
              <a:rPr lang="en-US" sz="1600" dirty="0" err="1"/>
              <a:t>나이</a:t>
            </a:r>
            <a:r>
              <a:rPr lang="en-US" sz="1600" dirty="0"/>
              <a:t> </a:t>
            </a:r>
            <a:r>
              <a:rPr lang="en-US" sz="1600" dirty="0" err="1"/>
              <a:t>역시</a:t>
            </a:r>
            <a:r>
              <a:rPr lang="en-US" sz="1600" dirty="0"/>
              <a:t> </a:t>
            </a:r>
            <a:br>
              <a:rPr lang="en-US" sz="1600" dirty="0"/>
            </a:br>
            <a:r>
              <a:rPr lang="en-US" sz="1600" dirty="0"/>
              <a:t>   	   </a:t>
            </a:r>
            <a:r>
              <a:rPr lang="en-US" sz="1600" dirty="0" err="1"/>
              <a:t>input으로</a:t>
            </a:r>
            <a:r>
              <a:rPr lang="en-US" sz="1600" dirty="0"/>
              <a:t> </a:t>
            </a:r>
            <a:r>
              <a:rPr lang="en-US" sz="1600" dirty="0" err="1"/>
              <a:t>활용</a:t>
            </a:r>
            <a:br>
              <a:rPr lang="en-US" sz="1600" dirty="0"/>
            </a:br>
            <a:r>
              <a:rPr lang="en-US" sz="1600" dirty="0"/>
              <a:t> 	</a:t>
            </a:r>
          </a:p>
          <a:p>
            <a:pPr marL="0" lvl="0" indent="0" algn="l" rtl="0">
              <a:lnSpc>
                <a:spcPct val="120000"/>
              </a:lnSpc>
              <a:spcBef>
                <a:spcPts val="0"/>
              </a:spcBef>
              <a:spcAft>
                <a:spcPts val="0"/>
              </a:spcAft>
              <a:buSzPts val="2000"/>
              <a:buNone/>
            </a:pPr>
            <a:r>
              <a:rPr lang="en-US" altLang="ko-KR" sz="1600" b="0" i="0" dirty="0">
                <a:solidFill>
                  <a:srgbClr val="000000"/>
                </a:solidFill>
                <a:latin typeface="Arial"/>
                <a:ea typeface="Arial"/>
                <a:cs typeface="Arial"/>
                <a:sym typeface="Arial"/>
              </a:rPr>
              <a:t>	→ </a:t>
            </a:r>
            <a:r>
              <a:rPr lang="en-US" sz="1600" dirty="0" err="1"/>
              <a:t>보다</a:t>
            </a:r>
            <a:r>
              <a:rPr lang="en-US" sz="1600" dirty="0"/>
              <a:t> </a:t>
            </a:r>
            <a:r>
              <a:rPr lang="en-US" sz="1600" dirty="0" err="1"/>
              <a:t>복합적인</a:t>
            </a:r>
            <a:r>
              <a:rPr lang="en-US" sz="1600" dirty="0"/>
              <a:t> </a:t>
            </a:r>
            <a:r>
              <a:rPr lang="en-US" sz="1600" dirty="0" err="1"/>
              <a:t>판단</a:t>
            </a:r>
            <a:r>
              <a:rPr lang="en-US" sz="1600" dirty="0"/>
              <a:t> </a:t>
            </a:r>
            <a:r>
              <a:rPr lang="ko-KR" altLang="en-US" sz="1600" dirty="0"/>
              <a:t>가능</a:t>
            </a:r>
            <a:endParaRPr b="0" i="0" dirty="0">
              <a:solidFill>
                <a:srgbClr val="000000"/>
              </a:solidFill>
              <a:latin typeface="Arial"/>
              <a:ea typeface="Arial"/>
              <a:cs typeface="Arial"/>
              <a:sym typeface="Arial"/>
            </a:endParaRPr>
          </a:p>
        </p:txBody>
      </p:sp>
      <p:sp>
        <p:nvSpPr>
          <p:cNvPr id="286" name="Google Shape;286;p24"/>
          <p:cNvSpPr txBox="1"/>
          <p:nvPr/>
        </p:nvSpPr>
        <p:spPr>
          <a:xfrm>
            <a:off x="1365117" y="5402220"/>
            <a:ext cx="27828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err="1">
                <a:solidFill>
                  <a:schemeClr val="dk1"/>
                </a:solidFill>
                <a:latin typeface="Gill Sans"/>
                <a:ea typeface="Gill Sans"/>
                <a:cs typeface="Gill Sans"/>
                <a:sym typeface="Gill Sans"/>
              </a:rPr>
              <a:t>참조</a:t>
            </a:r>
            <a:r>
              <a:rPr lang="en-US" sz="1400" dirty="0">
                <a:solidFill>
                  <a:schemeClr val="dk1"/>
                </a:solidFill>
                <a:latin typeface="Gill Sans"/>
                <a:ea typeface="Gill Sans"/>
                <a:cs typeface="Gill Sans"/>
                <a:sym typeface="Gill Sans"/>
              </a:rPr>
              <a:t> </a:t>
            </a:r>
            <a:r>
              <a:rPr lang="en-US" sz="1400" u="sng" dirty="0">
                <a:solidFill>
                  <a:schemeClr val="dk1"/>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https://wikidocs.net/4209</a:t>
            </a:r>
            <a:r>
              <a:rPr lang="en-US" sz="1400" dirty="0">
                <a:solidFill>
                  <a:schemeClr val="dk1"/>
                </a:solidFill>
                <a:latin typeface="Gill Sans"/>
                <a:ea typeface="Gill Sans"/>
                <a:cs typeface="Gill Sans"/>
                <a:sym typeface="Gill Sans"/>
              </a:rPr>
              <a:t> </a:t>
            </a:r>
            <a:endParaRPr sz="1400" dirty="0">
              <a:solidFill>
                <a:schemeClr val="dk1"/>
              </a:solidFill>
              <a:latin typeface="Gill Sans"/>
              <a:ea typeface="Gill Sans"/>
              <a:cs typeface="Gill Sans"/>
              <a:sym typeface="Gill Sans"/>
            </a:endParaRPr>
          </a:p>
        </p:txBody>
      </p:sp>
      <p:pic>
        <p:nvPicPr>
          <p:cNvPr id="287" name="Google Shape;287;p24"/>
          <p:cNvPicPr preferRelativeResize="0"/>
          <p:nvPr/>
        </p:nvPicPr>
        <p:blipFill rotWithShape="1">
          <a:blip r:embed="rId4">
            <a:alphaModFix/>
          </a:blip>
          <a:srcRect/>
          <a:stretch/>
        </p:blipFill>
        <p:spPr>
          <a:xfrm>
            <a:off x="1404354" y="1757297"/>
            <a:ext cx="4801637" cy="36449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5"/>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SUPERVISED - CLASSIFICATION</a:t>
            </a:r>
            <a:endParaRPr/>
          </a:p>
        </p:txBody>
      </p:sp>
      <p:sp>
        <p:nvSpPr>
          <p:cNvPr id="293" name="Google Shape;293;p25"/>
          <p:cNvSpPr txBox="1">
            <a:spLocks noGrp="1"/>
          </p:cNvSpPr>
          <p:nvPr>
            <p:ph type="body" idx="1"/>
          </p:nvPr>
        </p:nvSpPr>
        <p:spPr>
          <a:xfrm>
            <a:off x="5755341" y="1456098"/>
            <a:ext cx="6200439" cy="4578251"/>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dirty="0">
                <a:solidFill>
                  <a:srgbClr val="000000"/>
                </a:solidFill>
                <a:latin typeface="Arial"/>
                <a:ea typeface="Arial"/>
                <a:cs typeface="Arial"/>
                <a:sym typeface="Arial"/>
              </a:rPr>
              <a:t>Decision tree</a:t>
            </a:r>
            <a:br>
              <a:rPr lang="en-US" b="0" i="0" dirty="0">
                <a:solidFill>
                  <a:srgbClr val="000000"/>
                </a:solidFill>
                <a:latin typeface="Arial"/>
                <a:ea typeface="Arial"/>
                <a:cs typeface="Arial"/>
                <a:sym typeface="Arial"/>
              </a:rPr>
            </a:b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의사결정</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트리는</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일련의</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분류</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규칙을</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통해</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데이터</a:t>
            </a:r>
            <a:r>
              <a:rPr lang="en-US" sz="1600" b="0" i="0" dirty="0">
                <a:solidFill>
                  <a:srgbClr val="000000"/>
                </a:solidFill>
                <a:latin typeface="Arial"/>
                <a:ea typeface="Arial"/>
                <a:cs typeface="Arial"/>
                <a:sym typeface="Arial"/>
              </a:rPr>
              <a:t> </a:t>
            </a:r>
            <a:r>
              <a:rPr lang="ko-KR" altLang="en-US" sz="1600" b="0" i="0" dirty="0">
                <a:solidFill>
                  <a:srgbClr val="000000"/>
                </a:solidFill>
                <a:latin typeface="Arial"/>
                <a:ea typeface="Arial"/>
                <a:cs typeface="Arial"/>
                <a:sym typeface="Arial"/>
              </a:rPr>
              <a:t>분류</a:t>
            </a:r>
            <a:br>
              <a:rPr lang="en-US" altLang="ko-KR" sz="1600" b="0" i="0" dirty="0">
                <a:solidFill>
                  <a:srgbClr val="000000"/>
                </a:solidFill>
                <a:latin typeface="Arial"/>
                <a:ea typeface="Arial"/>
                <a:cs typeface="Arial"/>
                <a:sym typeface="Arial"/>
              </a:rPr>
            </a:br>
            <a:r>
              <a:rPr lang="en-US" altLang="ko-KR"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지도</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학습</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모델</a:t>
            </a:r>
            <a:br>
              <a:rPr lang="en-US" sz="1600" b="0" i="0" dirty="0">
                <a:solidFill>
                  <a:srgbClr val="000000"/>
                </a:solidFill>
                <a:latin typeface="Arial"/>
                <a:ea typeface="Arial"/>
                <a:cs typeface="Arial"/>
                <a:sym typeface="Arial"/>
              </a:rPr>
            </a:b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한번의</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분기</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때마다</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변수</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영역을</a:t>
            </a:r>
            <a:r>
              <a:rPr lang="en-US" sz="1600" b="0" i="0" dirty="0">
                <a:solidFill>
                  <a:srgbClr val="000000"/>
                </a:solidFill>
                <a:latin typeface="Arial"/>
                <a:ea typeface="Arial"/>
                <a:cs typeface="Arial"/>
                <a:sym typeface="Arial"/>
              </a:rPr>
              <a:t> 두 </a:t>
            </a:r>
            <a:r>
              <a:rPr lang="en-US" sz="1600" b="0" i="0" dirty="0" err="1">
                <a:solidFill>
                  <a:srgbClr val="000000"/>
                </a:solidFill>
                <a:latin typeface="Arial"/>
                <a:ea typeface="Arial"/>
                <a:cs typeface="Arial"/>
                <a:sym typeface="Arial"/>
              </a:rPr>
              <a:t>개로</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구분</a:t>
            </a:r>
            <a:br>
              <a:rPr lang="en-US" sz="1600" dirty="0">
                <a:solidFill>
                  <a:srgbClr val="000000"/>
                </a:solidFill>
                <a:latin typeface="Arial"/>
                <a:ea typeface="Arial"/>
                <a:cs typeface="Arial"/>
                <a:sym typeface="Arial"/>
              </a:rPr>
            </a:br>
            <a:r>
              <a:rPr lang="en-US" sz="160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질문이나</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정답은</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노드</a:t>
            </a:r>
            <a:r>
              <a:rPr lang="en-US" sz="1600" b="0" i="0" dirty="0">
                <a:solidFill>
                  <a:srgbClr val="000000"/>
                </a:solidFill>
                <a:latin typeface="Arial"/>
                <a:ea typeface="Arial"/>
                <a:cs typeface="Arial"/>
                <a:sym typeface="Arial"/>
              </a:rPr>
              <a:t>(Node)</a:t>
            </a:r>
            <a:br>
              <a:rPr lang="en-US" sz="1600" dirty="0">
                <a:solidFill>
                  <a:srgbClr val="000000"/>
                </a:solidFill>
                <a:latin typeface="Arial"/>
                <a:ea typeface="Arial"/>
                <a:cs typeface="Arial"/>
                <a:sym typeface="Arial"/>
              </a:rPr>
            </a:br>
            <a:r>
              <a:rPr lang="en-US" sz="1600" dirty="0">
                <a:solidFill>
                  <a:srgbClr val="000000"/>
                </a:solidFill>
                <a:latin typeface="Arial"/>
                <a:ea typeface="Arial"/>
                <a:cs typeface="Arial"/>
                <a:sym typeface="Arial"/>
              </a:rPr>
              <a:t>- </a:t>
            </a:r>
            <a:r>
              <a:rPr lang="en-US" sz="1600" b="0" i="0" dirty="0">
                <a:solidFill>
                  <a:srgbClr val="000000"/>
                </a:solidFill>
                <a:latin typeface="Arial"/>
                <a:ea typeface="Arial"/>
                <a:cs typeface="Arial"/>
                <a:sym typeface="Arial"/>
              </a:rPr>
              <a:t>맨 </a:t>
            </a:r>
            <a:r>
              <a:rPr lang="en-US" sz="1600" b="0" i="0" dirty="0" err="1">
                <a:solidFill>
                  <a:srgbClr val="000000"/>
                </a:solidFill>
                <a:latin typeface="Arial"/>
                <a:ea typeface="Arial"/>
                <a:cs typeface="Arial"/>
                <a:sym typeface="Arial"/>
              </a:rPr>
              <a:t>처음</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분류</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기준을</a:t>
            </a:r>
            <a:r>
              <a:rPr lang="en-US" sz="1600" b="0" i="0" dirty="0">
                <a:solidFill>
                  <a:srgbClr val="000000"/>
                </a:solidFill>
                <a:latin typeface="Arial"/>
                <a:ea typeface="Arial"/>
                <a:cs typeface="Arial"/>
                <a:sym typeface="Arial"/>
              </a:rPr>
              <a:t> Root Node</a:t>
            </a:r>
            <a:br>
              <a:rPr lang="en-US" sz="1600" dirty="0">
                <a:solidFill>
                  <a:srgbClr val="000000"/>
                </a:solidFill>
                <a:latin typeface="Arial"/>
                <a:ea typeface="Arial"/>
                <a:cs typeface="Arial"/>
                <a:sym typeface="Arial"/>
              </a:rPr>
            </a:br>
            <a:r>
              <a:rPr lang="en-US" sz="160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중간</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분류</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기준을</a:t>
            </a:r>
            <a:r>
              <a:rPr lang="en-US" sz="1600" b="0" i="0" dirty="0">
                <a:solidFill>
                  <a:srgbClr val="000000"/>
                </a:solidFill>
                <a:latin typeface="Arial"/>
                <a:ea typeface="Arial"/>
                <a:cs typeface="Arial"/>
                <a:sym typeface="Arial"/>
              </a:rPr>
              <a:t> Intermediate Node</a:t>
            </a:r>
            <a:br>
              <a:rPr lang="en-US" sz="1600" b="0" i="0" dirty="0">
                <a:solidFill>
                  <a:srgbClr val="000000"/>
                </a:solidFill>
                <a:latin typeface="Arial"/>
                <a:ea typeface="Arial"/>
                <a:cs typeface="Arial"/>
                <a:sym typeface="Arial"/>
              </a:rPr>
            </a:br>
            <a:r>
              <a:rPr lang="en-US" sz="1600" b="0" i="0" dirty="0">
                <a:solidFill>
                  <a:srgbClr val="000000"/>
                </a:solidFill>
                <a:latin typeface="Arial"/>
                <a:ea typeface="Arial"/>
                <a:cs typeface="Arial"/>
                <a:sym typeface="Arial"/>
              </a:rPr>
              <a:t>- 맨 </a:t>
            </a:r>
            <a:r>
              <a:rPr lang="en-US" sz="1600" b="0" i="0" dirty="0" err="1">
                <a:solidFill>
                  <a:srgbClr val="000000"/>
                </a:solidFill>
                <a:latin typeface="Arial"/>
                <a:ea typeface="Arial"/>
                <a:cs typeface="Arial"/>
                <a:sym typeface="Arial"/>
              </a:rPr>
              <a:t>마지막</a:t>
            </a:r>
            <a:r>
              <a:rPr lang="en-US" sz="1600" b="0" i="0" dirty="0">
                <a:solidFill>
                  <a:srgbClr val="000000"/>
                </a:solidFill>
                <a:latin typeface="Arial"/>
                <a:ea typeface="Arial"/>
                <a:cs typeface="Arial"/>
                <a:sym typeface="Arial"/>
              </a:rPr>
              <a:t> </a:t>
            </a:r>
            <a:r>
              <a:rPr lang="en-US" sz="1600" b="0" i="0" dirty="0" err="1">
                <a:solidFill>
                  <a:srgbClr val="000000"/>
                </a:solidFill>
                <a:latin typeface="Arial"/>
                <a:ea typeface="Arial"/>
                <a:cs typeface="Arial"/>
                <a:sym typeface="Arial"/>
              </a:rPr>
              <a:t>노드를</a:t>
            </a:r>
            <a:r>
              <a:rPr lang="en-US" sz="1600" b="0" i="0" dirty="0">
                <a:solidFill>
                  <a:srgbClr val="000000"/>
                </a:solidFill>
                <a:latin typeface="Arial"/>
                <a:ea typeface="Arial"/>
                <a:cs typeface="Arial"/>
                <a:sym typeface="Arial"/>
              </a:rPr>
              <a:t> Terminal Node </a:t>
            </a:r>
            <a:r>
              <a:rPr lang="en-US" sz="1600" b="0" i="0" dirty="0" err="1">
                <a:solidFill>
                  <a:srgbClr val="000000"/>
                </a:solidFill>
                <a:latin typeface="Arial"/>
                <a:ea typeface="Arial"/>
                <a:cs typeface="Arial"/>
                <a:sym typeface="Arial"/>
              </a:rPr>
              <a:t>혹은</a:t>
            </a:r>
            <a:r>
              <a:rPr lang="en-US" sz="1600" b="0" i="0" dirty="0">
                <a:solidFill>
                  <a:srgbClr val="000000"/>
                </a:solidFill>
                <a:latin typeface="Arial"/>
                <a:ea typeface="Arial"/>
                <a:cs typeface="Arial"/>
                <a:sym typeface="Arial"/>
              </a:rPr>
              <a:t> Leaf Node</a:t>
            </a:r>
            <a:endParaRPr b="0" i="0" dirty="0">
              <a:solidFill>
                <a:srgbClr val="000000"/>
              </a:solidFill>
              <a:latin typeface="Arial"/>
              <a:ea typeface="Arial"/>
              <a:cs typeface="Arial"/>
              <a:sym typeface="Arial"/>
            </a:endParaRPr>
          </a:p>
          <a:p>
            <a:pPr marL="228600" lvl="0" indent="-228600" algn="l" rtl="0">
              <a:lnSpc>
                <a:spcPct val="120000"/>
              </a:lnSpc>
              <a:spcBef>
                <a:spcPts val="1000"/>
              </a:spcBef>
              <a:spcAft>
                <a:spcPts val="0"/>
              </a:spcAft>
              <a:buSzPts val="2000"/>
              <a:buChar char="•"/>
            </a:pPr>
            <a:r>
              <a:rPr lang="en-US" b="0" i="0" dirty="0" err="1">
                <a:solidFill>
                  <a:srgbClr val="000000"/>
                </a:solidFill>
                <a:latin typeface="Arial"/>
                <a:ea typeface="Arial"/>
                <a:cs typeface="Arial"/>
                <a:sym typeface="Arial"/>
              </a:rPr>
              <a:t>결정</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트리의</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기본</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아이디어는</a:t>
            </a:r>
            <a:r>
              <a:rPr lang="en-US" b="0" i="0" dirty="0">
                <a:solidFill>
                  <a:srgbClr val="000000"/>
                </a:solidFill>
                <a:latin typeface="Arial"/>
                <a:ea typeface="Arial"/>
                <a:cs typeface="Arial"/>
                <a:sym typeface="Arial"/>
              </a:rPr>
              <a:t>, Leaf </a:t>
            </a:r>
            <a:r>
              <a:rPr lang="en-US" b="0" i="0" dirty="0" err="1">
                <a:solidFill>
                  <a:srgbClr val="000000"/>
                </a:solidFill>
                <a:latin typeface="Arial"/>
                <a:ea typeface="Arial"/>
                <a:cs typeface="Arial"/>
                <a:sym typeface="Arial"/>
              </a:rPr>
              <a:t>Node가</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가장</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섞이지</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않은</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상태로</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완전히</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분류되는</a:t>
            </a:r>
            <a:r>
              <a:rPr lang="en-US" b="0" i="0" dirty="0">
                <a:solidFill>
                  <a:srgbClr val="000000"/>
                </a:solidFill>
                <a:latin typeface="Arial"/>
                <a:ea typeface="Arial"/>
                <a:cs typeface="Arial"/>
                <a:sym typeface="Arial"/>
              </a:rPr>
              <a:t> 것, 즉 </a:t>
            </a:r>
            <a:r>
              <a:rPr lang="en-US" b="0" i="0" dirty="0" err="1">
                <a:solidFill>
                  <a:srgbClr val="000000"/>
                </a:solidFill>
                <a:latin typeface="Arial"/>
                <a:ea typeface="Arial"/>
                <a:cs typeface="Arial"/>
                <a:sym typeface="Arial"/>
              </a:rPr>
              <a:t>복잡성</a:t>
            </a:r>
            <a:r>
              <a:rPr lang="en-US" b="0" i="0" dirty="0">
                <a:solidFill>
                  <a:srgbClr val="000000"/>
                </a:solidFill>
                <a:latin typeface="Arial"/>
                <a:ea typeface="Arial"/>
                <a:cs typeface="Arial"/>
                <a:sym typeface="Arial"/>
              </a:rPr>
              <a:t>(entropy)이 </a:t>
            </a:r>
            <a:r>
              <a:rPr lang="en-US" b="0" i="0" dirty="0" err="1">
                <a:solidFill>
                  <a:srgbClr val="000000"/>
                </a:solidFill>
                <a:latin typeface="Arial"/>
                <a:ea typeface="Arial"/>
                <a:cs typeface="Arial"/>
                <a:sym typeface="Arial"/>
              </a:rPr>
              <a:t>최소가</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되게</a:t>
            </a:r>
            <a:r>
              <a:rPr lang="en-US" b="0" i="0" dirty="0">
                <a:solidFill>
                  <a:srgbClr val="000000"/>
                </a:solidFill>
                <a:latin typeface="Arial"/>
                <a:ea typeface="Arial"/>
                <a:cs typeface="Arial"/>
                <a:sym typeface="Arial"/>
              </a:rPr>
              <a:t> </a:t>
            </a:r>
            <a:r>
              <a:rPr lang="en-US" b="0" i="0" dirty="0" err="1">
                <a:solidFill>
                  <a:srgbClr val="000000"/>
                </a:solidFill>
                <a:latin typeface="Arial"/>
                <a:ea typeface="Arial"/>
                <a:cs typeface="Arial"/>
                <a:sym typeface="Arial"/>
              </a:rPr>
              <a:t>하는</a:t>
            </a:r>
            <a:r>
              <a:rPr lang="en-US" b="0" i="0" dirty="0">
                <a:solidFill>
                  <a:srgbClr val="000000"/>
                </a:solidFill>
                <a:latin typeface="Arial"/>
                <a:ea typeface="Arial"/>
                <a:cs typeface="Arial"/>
                <a:sym typeface="Arial"/>
              </a:rPr>
              <a:t> 것</a:t>
            </a:r>
          </a:p>
          <a:p>
            <a:pPr marL="228600" lvl="0" indent="-228600" algn="l" rtl="0">
              <a:lnSpc>
                <a:spcPct val="120000"/>
              </a:lnSpc>
              <a:spcBef>
                <a:spcPts val="1000"/>
              </a:spcBef>
              <a:spcAft>
                <a:spcPts val="0"/>
              </a:spcAft>
              <a:buSzPts val="2000"/>
              <a:buChar char="•"/>
            </a:pPr>
            <a:r>
              <a:rPr lang="ko-KR" altLang="en-US" dirty="0">
                <a:solidFill>
                  <a:srgbClr val="000000"/>
                </a:solidFill>
                <a:latin typeface="Arial"/>
                <a:ea typeface="Arial"/>
                <a:cs typeface="Arial"/>
                <a:sym typeface="Arial"/>
              </a:rPr>
              <a:t>단점 </a:t>
            </a:r>
            <a:r>
              <a:rPr lang="en-US" altLang="ko-KR" dirty="0">
                <a:solidFill>
                  <a:srgbClr val="000000"/>
                </a:solidFill>
                <a:latin typeface="Arial"/>
                <a:ea typeface="Arial"/>
                <a:cs typeface="Arial"/>
                <a:sym typeface="Arial"/>
              </a:rPr>
              <a:t>: Outlier</a:t>
            </a:r>
            <a:r>
              <a:rPr lang="ko-KR" altLang="en-US" dirty="0">
                <a:solidFill>
                  <a:srgbClr val="000000"/>
                </a:solidFill>
                <a:latin typeface="Arial"/>
                <a:ea typeface="Arial"/>
                <a:cs typeface="Arial"/>
                <a:sym typeface="Arial"/>
              </a:rPr>
              <a:t> 가 존재</a:t>
            </a:r>
            <a:endParaRPr b="0" i="0" dirty="0">
              <a:solidFill>
                <a:srgbClr val="000000"/>
              </a:solidFill>
              <a:latin typeface="Arial"/>
              <a:ea typeface="Arial"/>
              <a:cs typeface="Arial"/>
              <a:sym typeface="Arial"/>
            </a:endParaRPr>
          </a:p>
        </p:txBody>
      </p:sp>
      <p:sp>
        <p:nvSpPr>
          <p:cNvPr id="294" name="Google Shape;294;p25"/>
          <p:cNvSpPr txBox="1"/>
          <p:nvPr/>
        </p:nvSpPr>
        <p:spPr>
          <a:xfrm>
            <a:off x="1332580" y="5336977"/>
            <a:ext cx="27828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err="1">
                <a:solidFill>
                  <a:schemeClr val="dk1"/>
                </a:solidFill>
                <a:latin typeface="Gill Sans"/>
                <a:ea typeface="Gill Sans"/>
                <a:cs typeface="Gill Sans"/>
                <a:sym typeface="Gill Sans"/>
              </a:rPr>
              <a:t>참조</a:t>
            </a:r>
            <a:r>
              <a:rPr lang="en-US" sz="1400" dirty="0">
                <a:solidFill>
                  <a:schemeClr val="dk1"/>
                </a:solidFill>
                <a:latin typeface="Gill Sans"/>
                <a:ea typeface="Gill Sans"/>
                <a:cs typeface="Gill Sans"/>
                <a:sym typeface="Gill Sans"/>
              </a:rPr>
              <a:t> </a:t>
            </a:r>
            <a:r>
              <a:rPr lang="en-US" sz="1400" u="sng" dirty="0">
                <a:solidFill>
                  <a:schemeClr val="dk1"/>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https://wikidocs.net/4209</a:t>
            </a:r>
            <a:r>
              <a:rPr lang="en-US" sz="1400" dirty="0">
                <a:solidFill>
                  <a:schemeClr val="dk1"/>
                </a:solidFill>
                <a:latin typeface="Gill Sans"/>
                <a:ea typeface="Gill Sans"/>
                <a:cs typeface="Gill Sans"/>
                <a:sym typeface="Gill Sans"/>
              </a:rPr>
              <a:t> </a:t>
            </a:r>
            <a:endParaRPr sz="1400" dirty="0">
              <a:solidFill>
                <a:schemeClr val="dk1"/>
              </a:solidFill>
              <a:latin typeface="Gill Sans"/>
              <a:ea typeface="Gill Sans"/>
              <a:cs typeface="Gill Sans"/>
              <a:sym typeface="Gill Sans"/>
            </a:endParaRPr>
          </a:p>
        </p:txBody>
      </p:sp>
      <p:pic>
        <p:nvPicPr>
          <p:cNvPr id="295" name="Google Shape;295;p25"/>
          <p:cNvPicPr preferRelativeResize="0"/>
          <p:nvPr/>
        </p:nvPicPr>
        <p:blipFill rotWithShape="1">
          <a:blip r:embed="rId4">
            <a:alphaModFix/>
          </a:blip>
          <a:srcRect/>
          <a:stretch/>
        </p:blipFill>
        <p:spPr>
          <a:xfrm>
            <a:off x="1451579" y="2329242"/>
            <a:ext cx="3806805" cy="300773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6"/>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UNSUPERVISED – CLUSTERING</a:t>
            </a:r>
            <a:endParaRPr/>
          </a:p>
        </p:txBody>
      </p:sp>
      <p:sp>
        <p:nvSpPr>
          <p:cNvPr id="301" name="Google Shape;301;p26"/>
          <p:cNvSpPr txBox="1">
            <a:spLocks noGrp="1"/>
          </p:cNvSpPr>
          <p:nvPr>
            <p:ph type="body" idx="1"/>
          </p:nvPr>
        </p:nvSpPr>
        <p:spPr>
          <a:xfrm>
            <a:off x="1451579" y="1456098"/>
            <a:ext cx="10403424" cy="4578251"/>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t>Clustering </a:t>
            </a:r>
            <a:br>
              <a:rPr lang="en-US"/>
            </a:br>
            <a:r>
              <a:rPr lang="en-US" sz="1600"/>
              <a:t>- Unsupervised learning은 label이 없음 </a:t>
            </a:r>
            <a:br>
              <a:rPr lang="en-US" sz="1600"/>
            </a:br>
            <a:r>
              <a:rPr lang="en-US" sz="1600"/>
              <a:t>- Prediction result에 대한 feedback이 없음</a:t>
            </a:r>
            <a:br>
              <a:rPr lang="en-US" sz="1600"/>
            </a:br>
            <a:r>
              <a:rPr lang="en-US" sz="1600"/>
              <a:t>- 데이터를 비슷한 것끼리 그룹으로 묶음</a:t>
            </a:r>
            <a:endParaRPr/>
          </a:p>
          <a:p>
            <a:pPr marL="228600" lvl="0" indent="-228600" algn="l" rtl="0">
              <a:lnSpc>
                <a:spcPct val="120000"/>
              </a:lnSpc>
              <a:spcBef>
                <a:spcPts val="1000"/>
              </a:spcBef>
              <a:spcAft>
                <a:spcPts val="0"/>
              </a:spcAft>
              <a:buSzPts val="2000"/>
              <a:buChar char="•"/>
            </a:pPr>
            <a:r>
              <a:rPr lang="en-US"/>
              <a:t>K-means 알고리즘이 대표적</a:t>
            </a:r>
            <a:br>
              <a:rPr lang="en-US"/>
            </a:br>
            <a:r>
              <a:rPr lang="en-US" sz="1600"/>
              <a:t>- 나누고 싶은 클러스터 수만큼 점 찍기</a:t>
            </a:r>
            <a:br>
              <a:rPr lang="en-US" sz="1600"/>
            </a:br>
            <a:r>
              <a:rPr lang="en-US" sz="1600"/>
              <a:t>- 각 점에 랜덤하게 클러스터를 할당하여 클러스터당 해당되는 중심 값 계산</a:t>
            </a:r>
            <a:br>
              <a:rPr lang="en-US" sz="1600"/>
            </a:br>
            <a:r>
              <a:rPr lang="en-US" sz="1600"/>
              <a:t>- 설정된 클러스터의 중심에 오도록 점의 위치 갱신 </a:t>
            </a:r>
            <a:br>
              <a:rPr lang="en-US"/>
            </a:br>
            <a:endParaRPr/>
          </a:p>
        </p:txBody>
      </p:sp>
      <p:sp>
        <p:nvSpPr>
          <p:cNvPr id="302" name="Google Shape;302;p26"/>
          <p:cNvSpPr txBox="1"/>
          <p:nvPr/>
        </p:nvSpPr>
        <p:spPr>
          <a:xfrm>
            <a:off x="870167" y="6151622"/>
            <a:ext cx="27828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Gill Sans"/>
                <a:ea typeface="Gill Sans"/>
                <a:cs typeface="Gill Sans"/>
                <a:sym typeface="Gill Sans"/>
              </a:rPr>
              <a:t>참조 </a:t>
            </a:r>
            <a:r>
              <a:rPr lang="en-US" sz="1400" u="sng">
                <a:solidFill>
                  <a:schemeClr val="dk1"/>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https://wikidocs.net/4209</a:t>
            </a:r>
            <a:r>
              <a:rPr lang="en-US" sz="1400">
                <a:solidFill>
                  <a:schemeClr val="dk1"/>
                </a:solidFill>
                <a:latin typeface="Gill Sans"/>
                <a:ea typeface="Gill Sans"/>
                <a:cs typeface="Gill Sans"/>
                <a:sym typeface="Gill Sans"/>
              </a:rPr>
              <a:t> </a:t>
            </a:r>
            <a:endParaRPr sz="1400">
              <a:solidFill>
                <a:schemeClr val="dk1"/>
              </a:solidFill>
              <a:latin typeface="Gill Sans"/>
              <a:ea typeface="Gill Sans"/>
              <a:cs typeface="Gill Sans"/>
              <a:sym typeface="Gill Sans"/>
            </a:endParaRPr>
          </a:p>
        </p:txBody>
      </p:sp>
      <p:pic>
        <p:nvPicPr>
          <p:cNvPr id="303" name="Google Shape;303;p26"/>
          <p:cNvPicPr preferRelativeResize="0"/>
          <p:nvPr/>
        </p:nvPicPr>
        <p:blipFill rotWithShape="1">
          <a:blip r:embed="rId4">
            <a:alphaModFix/>
          </a:blip>
          <a:srcRect/>
          <a:stretch/>
        </p:blipFill>
        <p:spPr>
          <a:xfrm>
            <a:off x="1717422" y="4584576"/>
            <a:ext cx="7473644" cy="146890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7"/>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UNSUPERVISED – DIMENSIONALITY REDUCTION</a:t>
            </a:r>
            <a:endParaRPr/>
          </a:p>
        </p:txBody>
      </p:sp>
      <p:sp>
        <p:nvSpPr>
          <p:cNvPr id="309" name="Google Shape;309;p27"/>
          <p:cNvSpPr txBox="1">
            <a:spLocks noGrp="1"/>
          </p:cNvSpPr>
          <p:nvPr>
            <p:ph type="body" idx="1"/>
          </p:nvPr>
        </p:nvSpPr>
        <p:spPr>
          <a:xfrm>
            <a:off x="5463540" y="1456099"/>
            <a:ext cx="6391462" cy="2187050"/>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t>PCA (Principal Component Analysis)</a:t>
            </a:r>
            <a:br>
              <a:rPr lang="en-US"/>
            </a:br>
            <a:r>
              <a:rPr lang="en-US" sz="1600"/>
              <a:t>- Feature 선택, 축소, 생성을 통해 공분산에서 분산이 큰 것을 선택</a:t>
            </a:r>
            <a:br>
              <a:rPr lang="en-US" sz="1600"/>
            </a:br>
            <a:r>
              <a:rPr lang="en-US" sz="1600"/>
              <a:t>- 새로운 주성분만 추출하여 과적합을 없애는 것</a:t>
            </a:r>
            <a:endParaRPr sz="1600"/>
          </a:p>
          <a:p>
            <a:pPr marL="228600" lvl="0" indent="-127000" algn="l" rtl="0">
              <a:lnSpc>
                <a:spcPct val="120000"/>
              </a:lnSpc>
              <a:spcBef>
                <a:spcPts val="1000"/>
              </a:spcBef>
              <a:spcAft>
                <a:spcPts val="0"/>
              </a:spcAft>
              <a:buSzPts val="1600"/>
              <a:buNone/>
            </a:pPr>
            <a:endParaRPr sz="1600"/>
          </a:p>
        </p:txBody>
      </p:sp>
      <p:sp>
        <p:nvSpPr>
          <p:cNvPr id="310" name="Google Shape;310;p27"/>
          <p:cNvSpPr txBox="1"/>
          <p:nvPr/>
        </p:nvSpPr>
        <p:spPr>
          <a:xfrm>
            <a:off x="870167" y="6151622"/>
            <a:ext cx="278285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Gill Sans"/>
                <a:ea typeface="Gill Sans"/>
                <a:cs typeface="Gill Sans"/>
                <a:sym typeface="Gill Sans"/>
              </a:rPr>
              <a:t>참조 </a:t>
            </a:r>
            <a:r>
              <a:rPr lang="en-US" sz="1400" u="sng">
                <a:solidFill>
                  <a:schemeClr val="dk1"/>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https://wikidocs.net/4209</a:t>
            </a:r>
            <a:r>
              <a:rPr lang="en-US" sz="1400">
                <a:solidFill>
                  <a:schemeClr val="dk1"/>
                </a:solidFill>
                <a:latin typeface="Gill Sans"/>
                <a:ea typeface="Gill Sans"/>
                <a:cs typeface="Gill Sans"/>
                <a:sym typeface="Gill Sans"/>
              </a:rPr>
              <a:t> </a:t>
            </a:r>
            <a:endParaRPr sz="1400">
              <a:solidFill>
                <a:schemeClr val="dk1"/>
              </a:solidFill>
              <a:latin typeface="Gill Sans"/>
              <a:ea typeface="Gill Sans"/>
              <a:cs typeface="Gill Sans"/>
              <a:sym typeface="Gill Sans"/>
            </a:endParaRPr>
          </a:p>
        </p:txBody>
      </p:sp>
      <p:pic>
        <p:nvPicPr>
          <p:cNvPr id="311" name="Google Shape;311;p27"/>
          <p:cNvPicPr preferRelativeResize="0"/>
          <p:nvPr/>
        </p:nvPicPr>
        <p:blipFill rotWithShape="1">
          <a:blip r:embed="rId4">
            <a:alphaModFix/>
          </a:blip>
          <a:srcRect/>
          <a:stretch/>
        </p:blipFill>
        <p:spPr>
          <a:xfrm>
            <a:off x="1634489" y="3803860"/>
            <a:ext cx="3553243" cy="2090781"/>
          </a:xfrm>
          <a:prstGeom prst="rect">
            <a:avLst/>
          </a:prstGeom>
          <a:noFill/>
          <a:ln>
            <a:noFill/>
          </a:ln>
        </p:spPr>
      </p:pic>
      <p:pic>
        <p:nvPicPr>
          <p:cNvPr id="312" name="Google Shape;312;p27"/>
          <p:cNvPicPr preferRelativeResize="0"/>
          <p:nvPr/>
        </p:nvPicPr>
        <p:blipFill rotWithShape="1">
          <a:blip r:embed="rId5">
            <a:alphaModFix/>
          </a:blip>
          <a:srcRect/>
          <a:stretch/>
        </p:blipFill>
        <p:spPr>
          <a:xfrm>
            <a:off x="1634500" y="1672550"/>
            <a:ext cx="3553224" cy="1921101"/>
          </a:xfrm>
          <a:prstGeom prst="rect">
            <a:avLst/>
          </a:prstGeom>
          <a:noFill/>
          <a:ln>
            <a:noFill/>
          </a:ln>
        </p:spPr>
      </p:pic>
      <p:sp>
        <p:nvSpPr>
          <p:cNvPr id="313" name="Google Shape;313;p27"/>
          <p:cNvSpPr txBox="1"/>
          <p:nvPr/>
        </p:nvSpPr>
        <p:spPr>
          <a:xfrm>
            <a:off x="5463540" y="3755725"/>
            <a:ext cx="6391462" cy="218705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t-SNE (t-Stochastic Neighbor Embedding)</a:t>
            </a:r>
            <a:br>
              <a:rPr lang="en-US" sz="20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높은 차원의 데이터를 2차원 또는 3차원으로 축소시켜 시각화</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t-SNE를 사용하면 높은 차원 공간에서 비슷한 데이터 구조는 낮은 차원 공간에서 가깝게 대응하며, 비슷하지 않은 데이터 구조는 멀리 떨어져 대응</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이웃 데이터 포인트에 대한 정보를 보전</a:t>
            </a:r>
            <a:endParaRPr sz="1600">
              <a:solidFill>
                <a:schemeClr val="dk1"/>
              </a:solidFill>
              <a:latin typeface="Gill Sans"/>
              <a:ea typeface="Gill Sans"/>
              <a:cs typeface="Gill Sans"/>
              <a:sym typeface="Gill Sans"/>
            </a:endParaRPr>
          </a:p>
        </p:txBody>
      </p:sp>
      <p:pic>
        <p:nvPicPr>
          <p:cNvPr id="314" name="Google Shape;314;p27"/>
          <p:cNvPicPr preferRelativeResize="0"/>
          <p:nvPr/>
        </p:nvPicPr>
        <p:blipFill>
          <a:blip r:embed="rId6">
            <a:alphaModFix/>
          </a:blip>
          <a:stretch>
            <a:fillRect/>
          </a:stretch>
        </p:blipFill>
        <p:spPr>
          <a:xfrm>
            <a:off x="5809450" y="2456575"/>
            <a:ext cx="4439774" cy="12991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8"/>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REINFORCEMENT LEARNING</a:t>
            </a:r>
            <a:endParaRPr/>
          </a:p>
        </p:txBody>
      </p:sp>
      <p:sp>
        <p:nvSpPr>
          <p:cNvPr id="320" name="Google Shape;320;p28"/>
          <p:cNvSpPr txBox="1">
            <a:spLocks noGrp="1"/>
          </p:cNvSpPr>
          <p:nvPr>
            <p:ph type="body" idx="1"/>
          </p:nvPr>
        </p:nvSpPr>
        <p:spPr>
          <a:xfrm>
            <a:off x="1451579" y="1639215"/>
            <a:ext cx="10139786" cy="3948039"/>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t>강화학습 개념</a:t>
            </a:r>
            <a:br>
              <a:rPr lang="en-US"/>
            </a:br>
            <a:r>
              <a:rPr lang="en-US" sz="1600"/>
              <a:t>- 상태와 행동을 근거로, 장래 최대의 보수를 실현할 수 있는 행동을 선택</a:t>
            </a:r>
            <a:endParaRPr/>
          </a:p>
          <a:p>
            <a:pPr marL="228600" lvl="0" indent="-228600" algn="l" rtl="0">
              <a:lnSpc>
                <a:spcPct val="120000"/>
              </a:lnSpc>
              <a:spcBef>
                <a:spcPts val="1000"/>
              </a:spcBef>
              <a:spcAft>
                <a:spcPts val="0"/>
              </a:spcAft>
              <a:buSzPts val="2000"/>
              <a:buChar char="•"/>
            </a:pPr>
            <a:r>
              <a:rPr lang="en-US"/>
              <a:t>강화학습의 3요소</a:t>
            </a:r>
            <a:br>
              <a:rPr lang="en-US"/>
            </a:br>
            <a:r>
              <a:rPr lang="en-US" sz="1600"/>
              <a:t>- 상태(Environment): 현재 환경이 어떻게 되어 있는지 파악하기</a:t>
            </a:r>
            <a:br>
              <a:rPr lang="en-US" sz="1600"/>
            </a:br>
            <a:r>
              <a:rPr lang="en-US" sz="1600"/>
              <a:t>- 행동(Action): 현재 환경에 대해 어떤행동을 할 수 있는지를 나타냄</a:t>
            </a:r>
            <a:br>
              <a:rPr lang="en-US" sz="1600"/>
            </a:br>
            <a:r>
              <a:rPr lang="en-US" sz="1600"/>
              <a:t>- 보수(Reward): 행동한 결과, 어느 정도의 보상을 얻을 수 있는지를 나타냄</a:t>
            </a:r>
            <a:endParaRPr/>
          </a:p>
          <a:p>
            <a:pPr marL="228600" lvl="0" indent="-228600" algn="l" rtl="0">
              <a:lnSpc>
                <a:spcPct val="120000"/>
              </a:lnSpc>
              <a:spcBef>
                <a:spcPts val="1000"/>
              </a:spcBef>
              <a:spcAft>
                <a:spcPts val="0"/>
              </a:spcAft>
              <a:buSzPts val="2000"/>
              <a:buChar char="•"/>
            </a:pPr>
            <a:r>
              <a:rPr lang="en-US"/>
              <a:t>강화학습: 자율주행</a:t>
            </a:r>
            <a:br>
              <a:rPr lang="en-US"/>
            </a:br>
            <a:r>
              <a:rPr lang="en-US" sz="1600"/>
              <a:t>- 훈련 알고리즘은 수집된 센서의 판독값, 그때의 조치와 보상을 기반으로 정책조정</a:t>
            </a:r>
            <a:br>
              <a:rPr lang="en-US" sz="1600"/>
            </a:br>
            <a:r>
              <a:rPr lang="en-US" sz="1600"/>
              <a:t>- 조정된 Policy에 의해서만 주차가 가능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9"/>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MACHINE LEARNING 해결 과제</a:t>
            </a:r>
            <a:endParaRPr/>
          </a:p>
        </p:txBody>
      </p:sp>
      <p:sp>
        <p:nvSpPr>
          <p:cNvPr id="326" name="Google Shape;326;p29"/>
          <p:cNvSpPr txBox="1">
            <a:spLocks noGrp="1"/>
          </p:cNvSpPr>
          <p:nvPr>
            <p:ph type="body" idx="1"/>
          </p:nvPr>
        </p:nvSpPr>
        <p:spPr>
          <a:xfrm>
            <a:off x="1451579" y="1639215"/>
            <a:ext cx="7080580" cy="3948039"/>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t>문제의 의미를 정확하게 알지 못함 </a:t>
            </a:r>
            <a:br>
              <a:rPr lang="en-US"/>
            </a:br>
            <a:r>
              <a:rPr lang="en-US" sz="1600"/>
              <a:t>- He saw a woman in the garden with a telescope</a:t>
            </a:r>
            <a:br>
              <a:rPr lang="en-US" sz="1600"/>
            </a:br>
            <a:r>
              <a:rPr lang="en-US" sz="1600"/>
              <a:t> Machine: 그는 망원경으로 정원에 있는 한 여자를 보았다</a:t>
            </a:r>
            <a:br>
              <a:rPr lang="en-US" sz="1600"/>
            </a:br>
            <a:r>
              <a:rPr lang="en-US" sz="1600"/>
              <a:t> Human: 그는 정원에서 망원경으로 한 여자를 보았다</a:t>
            </a:r>
            <a:endParaRPr/>
          </a:p>
          <a:p>
            <a:pPr marL="228600" lvl="0" indent="-228600" algn="l" rtl="0">
              <a:lnSpc>
                <a:spcPct val="120000"/>
              </a:lnSpc>
              <a:spcBef>
                <a:spcPts val="1000"/>
              </a:spcBef>
              <a:spcAft>
                <a:spcPts val="0"/>
              </a:spcAft>
              <a:buSzPts val="2000"/>
              <a:buChar char="•"/>
            </a:pPr>
            <a:r>
              <a:rPr lang="en-US"/>
              <a:t>프레임 문제 </a:t>
            </a:r>
            <a:br>
              <a:rPr lang="en-US"/>
            </a:br>
            <a:r>
              <a:rPr lang="en-US" sz="1600"/>
              <a:t>- 모든 Domain의 문제를 알아서 스스로 풀수 없음 </a:t>
            </a:r>
            <a:br>
              <a:rPr lang="en-US" sz="1600"/>
            </a:br>
            <a:r>
              <a:rPr lang="en-US" sz="1600"/>
              <a:t>- 중요한 정보만 선택할 수 없음 </a:t>
            </a:r>
            <a:endParaRPr/>
          </a:p>
          <a:p>
            <a:pPr marL="228600" lvl="0" indent="-228600" algn="l" rtl="0">
              <a:lnSpc>
                <a:spcPct val="120000"/>
              </a:lnSpc>
              <a:spcBef>
                <a:spcPts val="1000"/>
              </a:spcBef>
              <a:spcAft>
                <a:spcPts val="0"/>
              </a:spcAft>
              <a:buSzPts val="2000"/>
              <a:buChar char="•"/>
            </a:pPr>
            <a:r>
              <a:rPr lang="en-US"/>
              <a:t>심볼 그라운딩 문제 </a:t>
            </a:r>
            <a:br>
              <a:rPr lang="en-US"/>
            </a:br>
            <a:r>
              <a:rPr lang="en-US" sz="1600"/>
              <a:t>- 기호를 통해 concept 또는 개념을 이해 할 수 없음 </a:t>
            </a:r>
            <a:endParaRPr/>
          </a:p>
        </p:txBody>
      </p:sp>
      <p:sp>
        <p:nvSpPr>
          <p:cNvPr id="327" name="Google Shape;327;p29"/>
          <p:cNvSpPr/>
          <p:nvPr/>
        </p:nvSpPr>
        <p:spPr>
          <a:xfrm>
            <a:off x="7224890" y="3176867"/>
            <a:ext cx="1307270" cy="820271"/>
          </a:xfrm>
          <a:prstGeom prst="rightArrow">
            <a:avLst>
              <a:gd name="adj1" fmla="val 50000"/>
              <a:gd name="adj2" fmla="val 50000"/>
            </a:avLst>
          </a:prstGeom>
          <a:solidFill>
            <a:schemeClr val="accent1"/>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28" name="Google Shape;328;p29"/>
          <p:cNvSpPr/>
          <p:nvPr/>
        </p:nvSpPr>
        <p:spPr>
          <a:xfrm>
            <a:off x="8906933" y="2454088"/>
            <a:ext cx="2704603" cy="2265830"/>
          </a:xfrm>
          <a:prstGeom prst="ellipse">
            <a:avLst/>
          </a:prstGeom>
          <a:solidFill>
            <a:srgbClr val="E0E8EB"/>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Gill Sans"/>
                <a:ea typeface="Gill Sans"/>
                <a:cs typeface="Gill Sans"/>
                <a:sym typeface="Gill Sans"/>
              </a:rPr>
              <a:t>Deep Learning을 통해 데이터 속에서 스스로 특징을 추출</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인공지능의 정의 </a:t>
            </a:r>
            <a:endParaRPr/>
          </a:p>
        </p:txBody>
      </p:sp>
      <p:sp>
        <p:nvSpPr>
          <p:cNvPr id="118" name="Google Shape;118;p3"/>
          <p:cNvSpPr txBox="1">
            <a:spLocks noGrp="1"/>
          </p:cNvSpPr>
          <p:nvPr>
            <p:ph type="body" idx="1"/>
          </p:nvPr>
        </p:nvSpPr>
        <p:spPr>
          <a:xfrm>
            <a:off x="1451579" y="1502776"/>
            <a:ext cx="10346411" cy="3972474"/>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SzPts val="2000"/>
              <a:buChar char="•"/>
            </a:pPr>
            <a:r>
              <a:rPr lang="en-US" dirty="0" err="1"/>
              <a:t>인공지능</a:t>
            </a:r>
            <a:r>
              <a:rPr lang="en-US" dirty="0"/>
              <a:t> </a:t>
            </a:r>
            <a:r>
              <a:rPr lang="en-US" dirty="0" err="1"/>
              <a:t>이란</a:t>
            </a:r>
            <a:r>
              <a:rPr lang="en-US" dirty="0"/>
              <a:t> </a:t>
            </a:r>
            <a:r>
              <a:rPr lang="en-US" dirty="0" err="1"/>
              <a:t>무엇인가</a:t>
            </a:r>
            <a:r>
              <a:rPr lang="en-US" dirty="0"/>
              <a:t>? John McCarthy 2004년에 </a:t>
            </a:r>
            <a:r>
              <a:rPr lang="en-US" dirty="0" err="1"/>
              <a:t>제안한</a:t>
            </a:r>
            <a:r>
              <a:rPr lang="en-US" dirty="0"/>
              <a:t> </a:t>
            </a:r>
            <a:r>
              <a:rPr lang="en-US" dirty="0" err="1"/>
              <a:t>정의</a:t>
            </a:r>
            <a:r>
              <a:rPr lang="en-US" dirty="0"/>
              <a:t> </a:t>
            </a:r>
            <a:br>
              <a:rPr lang="en-US" dirty="0"/>
            </a:br>
            <a:r>
              <a:rPr lang="en-US" sz="1400" i="1" dirty="0"/>
              <a:t>"</a:t>
            </a:r>
            <a:r>
              <a:rPr lang="en-US" sz="1400" i="1" dirty="0" err="1"/>
              <a:t>지능형</a:t>
            </a:r>
            <a:r>
              <a:rPr lang="en-US" sz="1400" i="1" dirty="0"/>
              <a:t> </a:t>
            </a:r>
            <a:r>
              <a:rPr lang="en-US" sz="1400" i="1" dirty="0" err="1"/>
              <a:t>기계</a:t>
            </a:r>
            <a:r>
              <a:rPr lang="en-US" sz="1400" i="1" dirty="0"/>
              <a:t>, </a:t>
            </a:r>
            <a:r>
              <a:rPr lang="en-US" sz="1400" i="1" dirty="0" err="1"/>
              <a:t>특히</a:t>
            </a:r>
            <a:r>
              <a:rPr lang="en-US" sz="1400" i="1" dirty="0"/>
              <a:t> </a:t>
            </a:r>
            <a:r>
              <a:rPr lang="en-US" sz="1400" i="1" dirty="0" err="1"/>
              <a:t>지능형</a:t>
            </a:r>
            <a:r>
              <a:rPr lang="en-US" sz="1400" i="1" dirty="0"/>
              <a:t> </a:t>
            </a:r>
            <a:r>
              <a:rPr lang="en-US" sz="1400" i="1" dirty="0" err="1"/>
              <a:t>컴퓨터</a:t>
            </a:r>
            <a:r>
              <a:rPr lang="en-US" sz="1400" i="1" dirty="0"/>
              <a:t> </a:t>
            </a:r>
            <a:r>
              <a:rPr lang="en-US" sz="1400" i="1" dirty="0" err="1"/>
              <a:t>프로그램을</a:t>
            </a:r>
            <a:r>
              <a:rPr lang="en-US" sz="1400" i="1" dirty="0"/>
              <a:t> </a:t>
            </a:r>
            <a:r>
              <a:rPr lang="en-US" sz="1400" i="1" dirty="0" err="1"/>
              <a:t>만드는</a:t>
            </a:r>
            <a:r>
              <a:rPr lang="en-US" sz="1400" i="1" dirty="0"/>
              <a:t> </a:t>
            </a:r>
            <a:r>
              <a:rPr lang="en-US" sz="1400" i="1" dirty="0" err="1"/>
              <a:t>과학</a:t>
            </a:r>
            <a:r>
              <a:rPr lang="en-US" sz="1400" i="1" dirty="0"/>
              <a:t> 및 </a:t>
            </a:r>
            <a:r>
              <a:rPr lang="en-US" sz="1400" i="1" dirty="0" err="1"/>
              <a:t>공학으로</a:t>
            </a:r>
            <a:r>
              <a:rPr lang="en-US" sz="1400" i="1" dirty="0"/>
              <a:t> </a:t>
            </a:r>
            <a:r>
              <a:rPr lang="en-US" sz="1400" i="1" dirty="0" err="1"/>
              <a:t>인간의</a:t>
            </a:r>
            <a:r>
              <a:rPr lang="en-US" sz="1400" i="1" dirty="0"/>
              <a:t> </a:t>
            </a:r>
            <a:r>
              <a:rPr lang="en-US" sz="1400" i="1" dirty="0" err="1"/>
              <a:t>지능을</a:t>
            </a:r>
            <a:r>
              <a:rPr lang="en-US" sz="1400" i="1" dirty="0"/>
              <a:t> </a:t>
            </a:r>
            <a:r>
              <a:rPr lang="en-US" sz="1400" i="1" dirty="0" err="1"/>
              <a:t>이해하기</a:t>
            </a:r>
            <a:r>
              <a:rPr lang="en-US" sz="1400" i="1" dirty="0"/>
              <a:t> </a:t>
            </a:r>
            <a:r>
              <a:rPr lang="en-US" sz="1400" i="1" dirty="0" err="1"/>
              <a:t>위해</a:t>
            </a:r>
            <a:r>
              <a:rPr lang="en-US" sz="1400" i="1" dirty="0"/>
              <a:t> </a:t>
            </a:r>
            <a:r>
              <a:rPr lang="en-US" sz="1400" i="1" dirty="0" err="1"/>
              <a:t>컴퓨터를</a:t>
            </a:r>
            <a:r>
              <a:rPr lang="en-US" sz="1400" i="1" dirty="0"/>
              <a:t> </a:t>
            </a:r>
            <a:r>
              <a:rPr lang="en-US" sz="1400" i="1" dirty="0" err="1"/>
              <a:t>사용하는</a:t>
            </a:r>
            <a:r>
              <a:rPr lang="en-US" sz="1400" i="1" dirty="0"/>
              <a:t> </a:t>
            </a:r>
            <a:r>
              <a:rPr lang="en-US" sz="1400" i="1" dirty="0" err="1"/>
              <a:t>유사한</a:t>
            </a:r>
            <a:r>
              <a:rPr lang="en-US" sz="1400" i="1" dirty="0"/>
              <a:t> </a:t>
            </a:r>
            <a:r>
              <a:rPr lang="en-US" sz="1400" i="1" dirty="0" err="1"/>
              <a:t>작업과</a:t>
            </a:r>
            <a:r>
              <a:rPr lang="en-US" sz="1400" i="1" dirty="0"/>
              <a:t> </a:t>
            </a:r>
            <a:r>
              <a:rPr lang="en-US" sz="1400" i="1" dirty="0" err="1"/>
              <a:t>관련이</a:t>
            </a:r>
            <a:r>
              <a:rPr lang="en-US" sz="1400" i="1" dirty="0"/>
              <a:t> </a:t>
            </a:r>
            <a:r>
              <a:rPr lang="en-US" sz="1400" i="1" dirty="0" err="1"/>
              <a:t>있지만</a:t>
            </a:r>
            <a:r>
              <a:rPr lang="en-US" sz="1400" i="1" dirty="0"/>
              <a:t> </a:t>
            </a:r>
            <a:r>
              <a:rPr lang="en-US" sz="1400" i="1" dirty="0" err="1"/>
              <a:t>AI가</a:t>
            </a:r>
            <a:r>
              <a:rPr lang="en-US" sz="1400" i="1" dirty="0"/>
              <a:t> </a:t>
            </a:r>
            <a:r>
              <a:rPr lang="en-US" sz="1400" i="1" dirty="0" err="1"/>
              <a:t>생물학적으로</a:t>
            </a:r>
            <a:r>
              <a:rPr lang="en-US" sz="1400" i="1" dirty="0"/>
              <a:t> </a:t>
            </a:r>
            <a:r>
              <a:rPr lang="en-US" sz="1400" i="1" dirty="0" err="1"/>
              <a:t>관찰</a:t>
            </a:r>
            <a:r>
              <a:rPr lang="en-US" sz="1400" i="1" dirty="0"/>
              <a:t> </a:t>
            </a:r>
            <a:r>
              <a:rPr lang="en-US" sz="1400" i="1" dirty="0" err="1"/>
              <a:t>가능한</a:t>
            </a:r>
            <a:r>
              <a:rPr lang="en-US" sz="1400" i="1" dirty="0"/>
              <a:t> </a:t>
            </a:r>
            <a:r>
              <a:rPr lang="en-US" sz="1400" i="1" dirty="0" err="1"/>
              <a:t>방법에</a:t>
            </a:r>
            <a:r>
              <a:rPr lang="en-US" sz="1400" i="1" dirty="0"/>
              <a:t> </a:t>
            </a:r>
            <a:r>
              <a:rPr lang="en-US" sz="1400" i="1" dirty="0" err="1"/>
              <a:t>국한될</a:t>
            </a:r>
            <a:r>
              <a:rPr lang="en-US" sz="1400" i="1" dirty="0"/>
              <a:t> </a:t>
            </a:r>
            <a:r>
              <a:rPr lang="en-US" sz="1400" i="1" dirty="0" err="1"/>
              <a:t>필요는</a:t>
            </a:r>
            <a:r>
              <a:rPr lang="en-US" sz="1400" i="1" dirty="0"/>
              <a:t> </a:t>
            </a:r>
            <a:r>
              <a:rPr lang="en-US" sz="1400" i="1" dirty="0" err="1"/>
              <a:t>없습니다</a:t>
            </a:r>
            <a:r>
              <a:rPr lang="en-US" sz="1400" i="1" dirty="0"/>
              <a:t>.”</a:t>
            </a:r>
            <a:endParaRPr dirty="0"/>
          </a:p>
          <a:p>
            <a:pPr marL="0" lvl="0" indent="0" algn="l" rtl="0">
              <a:lnSpc>
                <a:spcPct val="150000"/>
              </a:lnSpc>
              <a:spcBef>
                <a:spcPts val="1000"/>
              </a:spcBef>
              <a:spcAft>
                <a:spcPts val="0"/>
              </a:spcAft>
              <a:buSzPts val="1400"/>
              <a:buNone/>
            </a:pPr>
            <a:endParaRPr sz="1400" i="1" dirty="0"/>
          </a:p>
          <a:p>
            <a:pPr marL="228600" lvl="0" indent="-228600" algn="l" rtl="0">
              <a:lnSpc>
                <a:spcPct val="150000"/>
              </a:lnSpc>
              <a:spcBef>
                <a:spcPts val="1000"/>
              </a:spcBef>
              <a:spcAft>
                <a:spcPts val="0"/>
              </a:spcAft>
              <a:buSzPts val="2000"/>
              <a:buChar char="•"/>
            </a:pPr>
            <a:r>
              <a:rPr lang="en-US" dirty="0" err="1"/>
              <a:t>수십</a:t>
            </a:r>
            <a:r>
              <a:rPr lang="en-US" dirty="0"/>
              <a:t> 년 </a:t>
            </a:r>
            <a:r>
              <a:rPr lang="en-US" dirty="0" err="1"/>
              <a:t>전에</a:t>
            </a:r>
            <a:r>
              <a:rPr lang="en-US" dirty="0"/>
              <a:t> </a:t>
            </a:r>
            <a:r>
              <a:rPr lang="en-US" dirty="0" err="1"/>
              <a:t>인공</a:t>
            </a:r>
            <a:r>
              <a:rPr lang="en-US" dirty="0"/>
              <a:t> </a:t>
            </a:r>
            <a:r>
              <a:rPr lang="en-US" dirty="0" err="1"/>
              <a:t>지능에</a:t>
            </a:r>
            <a:r>
              <a:rPr lang="en-US" dirty="0"/>
              <a:t> </a:t>
            </a:r>
            <a:r>
              <a:rPr lang="en-US" dirty="0" err="1"/>
              <a:t>대한</a:t>
            </a:r>
            <a:r>
              <a:rPr lang="en-US" dirty="0"/>
              <a:t> </a:t>
            </a:r>
            <a:r>
              <a:rPr lang="en-US" dirty="0" err="1"/>
              <a:t>논의는</a:t>
            </a:r>
            <a:r>
              <a:rPr lang="en-US" dirty="0"/>
              <a:t> Alan </a:t>
            </a:r>
            <a:r>
              <a:rPr lang="en-US" dirty="0" err="1"/>
              <a:t>Turing의</a:t>
            </a:r>
            <a:r>
              <a:rPr lang="en-US" dirty="0"/>
              <a:t> 1950년 </a:t>
            </a:r>
            <a:r>
              <a:rPr lang="en-US" dirty="0" err="1"/>
              <a:t>저작</a:t>
            </a:r>
            <a:r>
              <a:rPr lang="en-US" dirty="0"/>
              <a:t> "Computing Machinery and </a:t>
            </a:r>
            <a:r>
              <a:rPr lang="en-US" dirty="0" err="1"/>
              <a:t>Intelligence"에서</a:t>
            </a:r>
            <a:r>
              <a:rPr lang="en-US" dirty="0"/>
              <a:t> </a:t>
            </a:r>
            <a:r>
              <a:rPr lang="en-US" dirty="0" err="1"/>
              <a:t>시작</a:t>
            </a:r>
            <a:r>
              <a:rPr lang="en-US" dirty="0"/>
              <a:t> </a:t>
            </a:r>
            <a:br>
              <a:rPr lang="en-US" sz="2200" dirty="0"/>
            </a:br>
            <a:r>
              <a:rPr lang="en-US" sz="1800" dirty="0"/>
              <a:t>question:</a:t>
            </a:r>
            <a:r>
              <a:rPr lang="en-US" sz="2200" dirty="0"/>
              <a:t> </a:t>
            </a:r>
            <a:r>
              <a:rPr lang="en-US" sz="1400" dirty="0" err="1"/>
              <a:t>컴퓨터</a:t>
            </a:r>
            <a:r>
              <a:rPr lang="en-US" sz="1400" dirty="0"/>
              <a:t> </a:t>
            </a:r>
            <a:r>
              <a:rPr lang="en-US" sz="1400" dirty="0" err="1"/>
              <a:t>과학의</a:t>
            </a:r>
            <a:r>
              <a:rPr lang="en-US" sz="1400" dirty="0"/>
              <a:t> </a:t>
            </a:r>
            <a:r>
              <a:rPr lang="en-US" sz="1400" dirty="0" err="1"/>
              <a:t>아버지"로</a:t>
            </a:r>
            <a:r>
              <a:rPr lang="en-US" sz="1400" dirty="0"/>
              <a:t> </a:t>
            </a:r>
            <a:r>
              <a:rPr lang="en-US" sz="1400" dirty="0" err="1"/>
              <a:t>불리는</a:t>
            </a:r>
            <a:r>
              <a:rPr lang="en-US" sz="1400" dirty="0"/>
              <a:t> </a:t>
            </a:r>
            <a:r>
              <a:rPr lang="en-US" sz="1400" dirty="0" err="1"/>
              <a:t>튜링은</a:t>
            </a:r>
            <a:r>
              <a:rPr lang="en-US" sz="1400" dirty="0"/>
              <a:t> </a:t>
            </a:r>
            <a:r>
              <a:rPr lang="en-US" sz="1400" dirty="0" err="1"/>
              <a:t>다음과</a:t>
            </a:r>
            <a:r>
              <a:rPr lang="en-US" sz="1400" dirty="0"/>
              <a:t> </a:t>
            </a:r>
            <a:r>
              <a:rPr lang="en-US" sz="1400" dirty="0" err="1"/>
              <a:t>같은</a:t>
            </a:r>
            <a:r>
              <a:rPr lang="en-US" sz="1400" dirty="0"/>
              <a:t> </a:t>
            </a:r>
            <a:r>
              <a:rPr lang="en-US" sz="1400" dirty="0" err="1"/>
              <a:t>질문</a:t>
            </a:r>
            <a:r>
              <a:rPr lang="en-US" sz="1400" dirty="0"/>
              <a:t>:</a:t>
            </a:r>
            <a:r>
              <a:rPr lang="en-US" sz="1400" i="1" dirty="0"/>
              <a:t>"</a:t>
            </a:r>
            <a:r>
              <a:rPr lang="en-US" sz="1400" i="1" dirty="0" err="1"/>
              <a:t>기계는</a:t>
            </a:r>
            <a:r>
              <a:rPr lang="en-US" sz="1400" i="1" dirty="0"/>
              <a:t> </a:t>
            </a:r>
            <a:r>
              <a:rPr lang="en-US" sz="1400" i="1" dirty="0" err="1"/>
              <a:t>생각할</a:t>
            </a:r>
            <a:r>
              <a:rPr lang="en-US" sz="1400" i="1" dirty="0"/>
              <a:t> 수 </a:t>
            </a:r>
            <a:r>
              <a:rPr lang="en-US" sz="1400" i="1" dirty="0" err="1"/>
              <a:t>있습니까</a:t>
            </a:r>
            <a:r>
              <a:rPr lang="en-US" sz="1400" i="1" dirty="0"/>
              <a:t>?“ </a:t>
            </a:r>
            <a:br>
              <a:rPr lang="en-US" sz="1400" i="1" dirty="0"/>
            </a:br>
            <a:r>
              <a:rPr lang="en-US" sz="1800" dirty="0"/>
              <a:t>Answer:</a:t>
            </a:r>
            <a:r>
              <a:rPr lang="en-US" sz="1100" i="1" dirty="0"/>
              <a:t> </a:t>
            </a:r>
            <a:r>
              <a:rPr lang="en-US" sz="1400" dirty="0" err="1"/>
              <a:t>인간</a:t>
            </a:r>
            <a:r>
              <a:rPr lang="en-US" sz="1400" dirty="0"/>
              <a:t> </a:t>
            </a:r>
            <a:r>
              <a:rPr lang="en-US" sz="1400" dirty="0" err="1"/>
              <a:t>질문자가</a:t>
            </a:r>
            <a:r>
              <a:rPr lang="en-US" sz="1400" dirty="0"/>
              <a:t> </a:t>
            </a:r>
            <a:r>
              <a:rPr lang="en-US" sz="1400" dirty="0" err="1"/>
              <a:t>컴퓨터와</a:t>
            </a:r>
            <a:r>
              <a:rPr lang="en-US" sz="1400" dirty="0"/>
              <a:t> </a:t>
            </a:r>
            <a:r>
              <a:rPr lang="en-US" sz="1400" dirty="0" err="1"/>
              <a:t>인간의</a:t>
            </a:r>
            <a:r>
              <a:rPr lang="en-US" sz="1400" dirty="0"/>
              <a:t> </a:t>
            </a:r>
            <a:r>
              <a:rPr lang="en-US" sz="1400" dirty="0" err="1"/>
              <a:t>텍스트</a:t>
            </a:r>
            <a:r>
              <a:rPr lang="en-US" sz="1400" dirty="0"/>
              <a:t> </a:t>
            </a:r>
            <a:r>
              <a:rPr lang="en-US" sz="1400" dirty="0" err="1"/>
              <a:t>응답을</a:t>
            </a:r>
            <a:r>
              <a:rPr lang="en-US" sz="1400" dirty="0"/>
              <a:t> </a:t>
            </a:r>
            <a:r>
              <a:rPr lang="en-US" sz="1400" dirty="0" err="1"/>
              <a:t>구별하려</a:t>
            </a:r>
            <a:r>
              <a:rPr lang="ko-KR" altLang="en-US" sz="1400" dirty="0"/>
              <a:t>는</a:t>
            </a:r>
            <a:r>
              <a:rPr lang="en-US" altLang="ko-KR" sz="1400" dirty="0"/>
              <a:t> </a:t>
            </a:r>
            <a:r>
              <a:rPr lang="ko-KR" altLang="en-US" sz="1400" dirty="0"/>
              <a:t>목적</a:t>
            </a:r>
            <a:endParaRPr dirty="0"/>
          </a:p>
          <a:p>
            <a:pPr marL="228600" lvl="0" indent="-139700" algn="l" rtl="0">
              <a:lnSpc>
                <a:spcPct val="100000"/>
              </a:lnSpc>
              <a:spcBef>
                <a:spcPts val="1000"/>
              </a:spcBef>
              <a:spcAft>
                <a:spcPts val="0"/>
              </a:spcAft>
              <a:buSzPts val="1400"/>
              <a:buNone/>
            </a:pPr>
            <a:endParaRPr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0"/>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MACHINE LEARNING 한계 – COST (오차) </a:t>
            </a:r>
            <a:endParaRPr/>
          </a:p>
        </p:txBody>
      </p:sp>
      <p:sp>
        <p:nvSpPr>
          <p:cNvPr id="334" name="Google Shape;334;p30"/>
          <p:cNvSpPr txBox="1">
            <a:spLocks noGrp="1"/>
          </p:cNvSpPr>
          <p:nvPr>
            <p:ph type="body" idx="1"/>
          </p:nvPr>
        </p:nvSpPr>
        <p:spPr>
          <a:xfrm>
            <a:off x="1327401" y="1911609"/>
            <a:ext cx="6371621" cy="3450613"/>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000"/>
              <a:buChar char="•"/>
            </a:pPr>
            <a:r>
              <a:rPr lang="en-US"/>
              <a:t>학습자료의 양과 대표성의 한계</a:t>
            </a:r>
            <a:br>
              <a:rPr lang="en-US"/>
            </a:br>
            <a:r>
              <a:rPr lang="en-US" sz="1600"/>
              <a:t>- 지구상의 모든 data를 학습할 수는 없음</a:t>
            </a:r>
            <a:br>
              <a:rPr lang="en-US" sz="1600"/>
            </a:br>
            <a:endParaRPr/>
          </a:p>
          <a:p>
            <a:pPr marL="228600" lvl="0" indent="-228600" algn="l" rtl="0">
              <a:lnSpc>
                <a:spcPct val="120000"/>
              </a:lnSpc>
              <a:spcBef>
                <a:spcPts val="1000"/>
              </a:spcBef>
              <a:spcAft>
                <a:spcPts val="0"/>
              </a:spcAft>
              <a:buSzPts val="2000"/>
              <a:buChar char="•"/>
            </a:pPr>
            <a:r>
              <a:rPr lang="en-US"/>
              <a:t>학습 기법의 불완전성</a:t>
            </a:r>
            <a:br>
              <a:rPr lang="en-US"/>
            </a:br>
            <a:r>
              <a:rPr lang="en-US" sz="1600"/>
              <a:t>- 학습 기법은 아직도 발전이 필요 </a:t>
            </a:r>
            <a:br>
              <a:rPr lang="en-US" sz="1600"/>
            </a:br>
            <a:endParaRPr/>
          </a:p>
          <a:p>
            <a:pPr marL="228600" lvl="0" indent="-228600" algn="l" rtl="0">
              <a:lnSpc>
                <a:spcPct val="120000"/>
              </a:lnSpc>
              <a:spcBef>
                <a:spcPts val="1000"/>
              </a:spcBef>
              <a:spcAft>
                <a:spcPts val="0"/>
              </a:spcAft>
              <a:buSzPts val="2000"/>
              <a:buChar char="•"/>
            </a:pPr>
            <a:r>
              <a:rPr lang="en-US"/>
              <a:t>학습을 통해 얻은 머신러닝 모델의 두 종류 오차</a:t>
            </a:r>
            <a:br>
              <a:rPr lang="en-US"/>
            </a:br>
            <a:r>
              <a:rPr lang="en-US" sz="1600"/>
              <a:t>- 학습 오차: 학습데이터에 대해 발생하는 오차 </a:t>
            </a:r>
            <a:br>
              <a:rPr lang="en-US" sz="1600"/>
            </a:br>
            <a:r>
              <a:rPr lang="en-US" sz="1600"/>
              <a:t>- 일반화 오차: 전체 모집단 데이터에 대해 발생하는 오차 </a:t>
            </a:r>
            <a:endParaRPr/>
          </a:p>
        </p:txBody>
      </p:sp>
      <p:pic>
        <p:nvPicPr>
          <p:cNvPr id="335" name="Google Shape;335;p30"/>
          <p:cNvPicPr preferRelativeResize="0"/>
          <p:nvPr/>
        </p:nvPicPr>
        <p:blipFill rotWithShape="1">
          <a:blip r:embed="rId3">
            <a:alphaModFix/>
          </a:blip>
          <a:srcRect/>
          <a:stretch/>
        </p:blipFill>
        <p:spPr>
          <a:xfrm>
            <a:off x="7507111" y="2244333"/>
            <a:ext cx="4346222" cy="311788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31"/>
          <p:cNvPicPr preferRelativeResize="0"/>
          <p:nvPr/>
        </p:nvPicPr>
        <p:blipFill rotWithShape="1">
          <a:blip r:embed="rId3">
            <a:alphaModFix/>
          </a:blip>
          <a:srcRect/>
          <a:stretch/>
        </p:blipFill>
        <p:spPr>
          <a:xfrm>
            <a:off x="6263157" y="2128507"/>
            <a:ext cx="4008570" cy="1467612"/>
          </a:xfrm>
          <a:prstGeom prst="rect">
            <a:avLst/>
          </a:prstGeom>
          <a:noFill/>
          <a:ln>
            <a:noFill/>
          </a:ln>
        </p:spPr>
      </p:pic>
      <p:pic>
        <p:nvPicPr>
          <p:cNvPr id="341" name="Google Shape;341;p31"/>
          <p:cNvPicPr preferRelativeResize="0"/>
          <p:nvPr/>
        </p:nvPicPr>
        <p:blipFill rotWithShape="1">
          <a:blip r:embed="rId4">
            <a:alphaModFix/>
          </a:blip>
          <a:srcRect/>
          <a:stretch/>
        </p:blipFill>
        <p:spPr>
          <a:xfrm>
            <a:off x="6240836" y="4343363"/>
            <a:ext cx="4079748" cy="1467612"/>
          </a:xfrm>
          <a:prstGeom prst="rect">
            <a:avLst/>
          </a:prstGeom>
          <a:noFill/>
          <a:ln>
            <a:noFill/>
          </a:ln>
        </p:spPr>
      </p:pic>
      <p:pic>
        <p:nvPicPr>
          <p:cNvPr id="342" name="Google Shape;342;p31"/>
          <p:cNvPicPr preferRelativeResize="0"/>
          <p:nvPr/>
        </p:nvPicPr>
        <p:blipFill rotWithShape="1">
          <a:blip r:embed="rId5">
            <a:alphaModFix/>
          </a:blip>
          <a:srcRect/>
          <a:stretch/>
        </p:blipFill>
        <p:spPr>
          <a:xfrm>
            <a:off x="1685600" y="4338792"/>
            <a:ext cx="3926721" cy="1546860"/>
          </a:xfrm>
          <a:prstGeom prst="rect">
            <a:avLst/>
          </a:prstGeom>
          <a:noFill/>
          <a:ln>
            <a:noFill/>
          </a:ln>
        </p:spPr>
      </p:pic>
      <p:pic>
        <p:nvPicPr>
          <p:cNvPr id="343" name="Google Shape;343;p31"/>
          <p:cNvPicPr preferRelativeResize="0"/>
          <p:nvPr/>
        </p:nvPicPr>
        <p:blipFill rotWithShape="1">
          <a:blip r:embed="rId6">
            <a:alphaModFix/>
          </a:blip>
          <a:srcRect/>
          <a:stretch/>
        </p:blipFill>
        <p:spPr>
          <a:xfrm>
            <a:off x="2599914" y="1581150"/>
            <a:ext cx="1888236" cy="262127"/>
          </a:xfrm>
          <a:prstGeom prst="rect">
            <a:avLst/>
          </a:prstGeom>
          <a:noFill/>
          <a:ln>
            <a:noFill/>
          </a:ln>
        </p:spPr>
      </p:pic>
      <p:pic>
        <p:nvPicPr>
          <p:cNvPr id="344" name="Google Shape;344;p31"/>
          <p:cNvPicPr preferRelativeResize="0"/>
          <p:nvPr/>
        </p:nvPicPr>
        <p:blipFill rotWithShape="1">
          <a:blip r:embed="rId7">
            <a:alphaModFix/>
          </a:blip>
          <a:srcRect/>
          <a:stretch/>
        </p:blipFill>
        <p:spPr>
          <a:xfrm>
            <a:off x="4383248" y="1623822"/>
            <a:ext cx="2675763" cy="204215"/>
          </a:xfrm>
          <a:prstGeom prst="rect">
            <a:avLst/>
          </a:prstGeom>
          <a:noFill/>
          <a:ln>
            <a:noFill/>
          </a:ln>
        </p:spPr>
      </p:pic>
      <p:pic>
        <p:nvPicPr>
          <p:cNvPr id="345" name="Google Shape;345;p31"/>
          <p:cNvPicPr preferRelativeResize="0"/>
          <p:nvPr/>
        </p:nvPicPr>
        <p:blipFill rotWithShape="1">
          <a:blip r:embed="rId8">
            <a:alphaModFix/>
          </a:blip>
          <a:srcRect/>
          <a:stretch/>
        </p:blipFill>
        <p:spPr>
          <a:xfrm>
            <a:off x="2166880" y="3939757"/>
            <a:ext cx="2276602" cy="262128"/>
          </a:xfrm>
          <a:prstGeom prst="rect">
            <a:avLst/>
          </a:prstGeom>
          <a:noFill/>
          <a:ln>
            <a:noFill/>
          </a:ln>
        </p:spPr>
      </p:pic>
      <p:pic>
        <p:nvPicPr>
          <p:cNvPr id="346" name="Google Shape;346;p31"/>
          <p:cNvPicPr preferRelativeResize="0"/>
          <p:nvPr/>
        </p:nvPicPr>
        <p:blipFill rotWithShape="1">
          <a:blip r:embed="rId9">
            <a:alphaModFix/>
          </a:blip>
          <a:srcRect/>
          <a:stretch/>
        </p:blipFill>
        <p:spPr>
          <a:xfrm>
            <a:off x="6562654" y="3954109"/>
            <a:ext cx="2115439" cy="262127"/>
          </a:xfrm>
          <a:prstGeom prst="rect">
            <a:avLst/>
          </a:prstGeom>
          <a:noFill/>
          <a:ln>
            <a:noFill/>
          </a:ln>
        </p:spPr>
      </p:pic>
      <p:pic>
        <p:nvPicPr>
          <p:cNvPr id="347" name="Google Shape;347;p31"/>
          <p:cNvPicPr preferRelativeResize="0"/>
          <p:nvPr/>
        </p:nvPicPr>
        <p:blipFill rotWithShape="1">
          <a:blip r:embed="rId10">
            <a:alphaModFix/>
          </a:blip>
          <a:srcRect/>
          <a:stretch/>
        </p:blipFill>
        <p:spPr>
          <a:xfrm>
            <a:off x="1651356" y="2102573"/>
            <a:ext cx="3960965" cy="1677925"/>
          </a:xfrm>
          <a:prstGeom prst="rect">
            <a:avLst/>
          </a:prstGeom>
          <a:noFill/>
          <a:ln>
            <a:noFill/>
          </a:ln>
        </p:spPr>
      </p:pic>
      <p:sp>
        <p:nvSpPr>
          <p:cNvPr id="348" name="Google Shape;348;p31"/>
          <p:cNvSpPr txBox="1"/>
          <p:nvPr/>
        </p:nvSpPr>
        <p:spPr>
          <a:xfrm>
            <a:off x="1685600" y="6117806"/>
            <a:ext cx="2597785" cy="20827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a:solidFill>
                  <a:schemeClr val="dk1"/>
                </a:solidFill>
                <a:latin typeface="Arial"/>
                <a:ea typeface="Arial"/>
                <a:cs typeface="Arial"/>
                <a:sym typeface="Arial"/>
              </a:rPr>
              <a:t>※ AI report 2017, Stanford University</a:t>
            </a:r>
            <a:endParaRPr sz="1200">
              <a:solidFill>
                <a:schemeClr val="dk1"/>
              </a:solidFill>
              <a:latin typeface="Arial"/>
              <a:ea typeface="Arial"/>
              <a:cs typeface="Arial"/>
              <a:sym typeface="Arial"/>
            </a:endParaRPr>
          </a:p>
        </p:txBody>
      </p:sp>
      <p:sp>
        <p:nvSpPr>
          <p:cNvPr id="349" name="Google Shape;349;p31"/>
          <p:cNvSpPr txBox="1"/>
          <p:nvPr/>
        </p:nvSpPr>
        <p:spPr>
          <a:xfrm>
            <a:off x="11742801" y="6383832"/>
            <a:ext cx="223520"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a:solidFill>
                  <a:srgbClr val="888888"/>
                </a:solidFill>
                <a:latin typeface="Arial"/>
                <a:ea typeface="Arial"/>
                <a:cs typeface="Arial"/>
                <a:sym typeface="Arial"/>
              </a:rPr>
              <a:t>33</a:t>
            </a:r>
            <a:endParaRPr sz="1400">
              <a:solidFill>
                <a:schemeClr val="dk1"/>
              </a:solidFill>
              <a:latin typeface="Arial"/>
              <a:ea typeface="Arial"/>
              <a:cs typeface="Arial"/>
              <a:sym typeface="Arial"/>
            </a:endParaRPr>
          </a:p>
        </p:txBody>
      </p:sp>
      <p:sp>
        <p:nvSpPr>
          <p:cNvPr id="350" name="Google Shape;350;p31"/>
          <p:cNvSpPr txBox="1">
            <a:spLocks noGrp="1"/>
          </p:cNvSpPr>
          <p:nvPr>
            <p:ph type="title"/>
          </p:nvPr>
        </p:nvSpPr>
        <p:spPr>
          <a:xfrm>
            <a:off x="1409685" y="810878"/>
            <a:ext cx="9603275" cy="490941"/>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dk1"/>
              </a:buClr>
              <a:buSzPts val="3200"/>
              <a:buFont typeface="Gill Sans"/>
              <a:buNone/>
            </a:pPr>
            <a:r>
              <a:rPr lang="en-US" dirty="0"/>
              <a:t>MACHINE LEARNING </a:t>
            </a:r>
            <a:r>
              <a:rPr lang="en-US" dirty="0" err="1"/>
              <a:t>발전</a:t>
            </a:r>
            <a:r>
              <a:rPr lang="en-US" dirty="0"/>
              <a:t> </a:t>
            </a:r>
            <a:r>
              <a:rPr lang="en-US" dirty="0" err="1"/>
              <a:t>현황</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2"/>
          <p:cNvSpPr txBox="1">
            <a:spLocks noGrp="1"/>
          </p:cNvSpPr>
          <p:nvPr>
            <p:ph type="title"/>
          </p:nvPr>
        </p:nvSpPr>
        <p:spPr>
          <a:xfrm>
            <a:off x="1451579" y="804519"/>
            <a:ext cx="9603275" cy="56708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dirty="0"/>
              <a:t>AI</a:t>
            </a:r>
            <a:r>
              <a:rPr lang="ko-KR" altLang="en-US" dirty="0"/>
              <a:t> 발전 </a:t>
            </a:r>
            <a:r>
              <a:rPr lang="en-US" altLang="ko-KR" dirty="0"/>
              <a:t>- </a:t>
            </a:r>
            <a:r>
              <a:rPr lang="en-US" dirty="0"/>
              <a:t>DEEP LEARNING </a:t>
            </a:r>
            <a:endParaRPr dirty="0"/>
          </a:p>
        </p:txBody>
      </p:sp>
      <p:sp>
        <p:nvSpPr>
          <p:cNvPr id="356" name="Google Shape;356;p32"/>
          <p:cNvSpPr txBox="1"/>
          <p:nvPr/>
        </p:nvSpPr>
        <p:spPr>
          <a:xfrm>
            <a:off x="6824382" y="1639215"/>
            <a:ext cx="5224183" cy="3786674"/>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rgbClr val="B71E42"/>
              </a:buClr>
              <a:buSzPts val="2000"/>
              <a:buFont typeface="Arial"/>
              <a:buChar char="•"/>
            </a:pPr>
            <a:r>
              <a:rPr lang="en-US" sz="2000" b="0" i="0" u="none" strike="noStrike" cap="none" dirty="0" err="1">
                <a:solidFill>
                  <a:srgbClr val="000000"/>
                </a:solidFill>
                <a:latin typeface="굴림" panose="020B0600000101010101" pitchFamily="50" charset="-127"/>
                <a:ea typeface="굴림" panose="020B0600000101010101" pitchFamily="50" charset="-127"/>
                <a:cs typeface="Gill Sans"/>
                <a:sym typeface="Gill Sans"/>
              </a:rPr>
              <a:t>다층신경망을</a:t>
            </a:r>
            <a:r>
              <a:rPr lang="en-US" sz="2000" b="0" i="0" u="none" strike="noStrike" cap="none" dirty="0">
                <a:solidFill>
                  <a:srgbClr val="000000"/>
                </a:solidFill>
                <a:latin typeface="굴림" panose="020B0600000101010101" pitchFamily="50" charset="-127"/>
                <a:ea typeface="굴림" panose="020B0600000101010101" pitchFamily="50" charset="-127"/>
                <a:cs typeface="Gill Sans"/>
                <a:sym typeface="Gill Sans"/>
              </a:rPr>
              <a:t> </a:t>
            </a:r>
            <a:r>
              <a:rPr lang="en-US" sz="2000" b="0" i="0" u="none" strike="noStrike" cap="none" dirty="0" err="1">
                <a:solidFill>
                  <a:srgbClr val="000000"/>
                </a:solidFill>
                <a:latin typeface="굴림" panose="020B0600000101010101" pitchFamily="50" charset="-127"/>
                <a:ea typeface="굴림" panose="020B0600000101010101" pitchFamily="50" charset="-127"/>
                <a:cs typeface="Gill Sans"/>
                <a:sym typeface="Gill Sans"/>
              </a:rPr>
              <a:t>이용한</a:t>
            </a:r>
            <a:r>
              <a:rPr lang="en-US" sz="2000" b="0" i="0" u="none" strike="noStrike" cap="none" dirty="0">
                <a:solidFill>
                  <a:srgbClr val="000000"/>
                </a:solidFill>
                <a:latin typeface="굴림" panose="020B0600000101010101" pitchFamily="50" charset="-127"/>
                <a:ea typeface="굴림" panose="020B0600000101010101" pitchFamily="50" charset="-127"/>
                <a:cs typeface="Gill Sans"/>
                <a:sym typeface="Gill Sans"/>
              </a:rPr>
              <a:t> </a:t>
            </a:r>
            <a:r>
              <a:rPr lang="en-US" sz="2000" b="0" i="0" u="none" strike="noStrike" cap="none" dirty="0" err="1">
                <a:solidFill>
                  <a:srgbClr val="000000"/>
                </a:solidFill>
                <a:latin typeface="굴림" panose="020B0600000101010101" pitchFamily="50" charset="-127"/>
                <a:ea typeface="굴림" panose="020B0600000101010101" pitchFamily="50" charset="-127"/>
                <a:cs typeface="Gill Sans"/>
                <a:sym typeface="Gill Sans"/>
              </a:rPr>
              <a:t>학습</a:t>
            </a:r>
            <a:r>
              <a:rPr lang="en-US" sz="2000" b="0" i="0" u="none" strike="noStrike" cap="none" dirty="0">
                <a:solidFill>
                  <a:srgbClr val="000000"/>
                </a:solidFill>
                <a:latin typeface="굴림" panose="020B0600000101010101" pitchFamily="50" charset="-127"/>
                <a:ea typeface="굴림" panose="020B0600000101010101" pitchFamily="50" charset="-127"/>
                <a:cs typeface="Gill Sans"/>
                <a:sym typeface="Gill Sans"/>
              </a:rPr>
              <a:t> </a:t>
            </a:r>
            <a:r>
              <a:rPr lang="en-US" sz="2000" b="0" i="0" u="none" strike="noStrike" cap="none" dirty="0" err="1">
                <a:solidFill>
                  <a:srgbClr val="000000"/>
                </a:solidFill>
                <a:latin typeface="굴림" panose="020B0600000101010101" pitchFamily="50" charset="-127"/>
                <a:ea typeface="굴림" panose="020B0600000101010101" pitchFamily="50" charset="-127"/>
                <a:cs typeface="Gill Sans"/>
                <a:sym typeface="Gill Sans"/>
              </a:rPr>
              <a:t>방법</a:t>
            </a:r>
            <a:br>
              <a:rPr lang="en-US" sz="2000" b="0" i="0" u="none" strike="noStrike" cap="none" dirty="0">
                <a:solidFill>
                  <a:srgbClr val="000000"/>
                </a:solidFill>
                <a:latin typeface="굴림" panose="020B0600000101010101" pitchFamily="50" charset="-127"/>
                <a:ea typeface="굴림" panose="020B0600000101010101" pitchFamily="50" charset="-127"/>
                <a:cs typeface="Gill Sans"/>
                <a:sym typeface="Gill Sans"/>
              </a:rPr>
            </a:br>
            <a:r>
              <a:rPr lang="en-US" sz="1600" b="0" i="0" u="none" strike="noStrike" cap="none" dirty="0">
                <a:solidFill>
                  <a:srgbClr val="000000"/>
                </a:solidFill>
                <a:latin typeface="굴림" panose="020B0600000101010101" pitchFamily="50" charset="-127"/>
                <a:ea typeface="굴림" panose="020B0600000101010101" pitchFamily="50" charset="-127"/>
                <a:cs typeface="Gill Sans"/>
                <a:sym typeface="Gill Sans"/>
              </a:rPr>
              <a:t>- 2개 </a:t>
            </a:r>
            <a:r>
              <a:rPr lang="en-US" sz="1600" b="0" i="0" u="none" strike="noStrike" cap="none" dirty="0" err="1">
                <a:solidFill>
                  <a:srgbClr val="000000"/>
                </a:solidFill>
                <a:latin typeface="굴림" panose="020B0600000101010101" pitchFamily="50" charset="-127"/>
                <a:ea typeface="굴림" panose="020B0600000101010101" pitchFamily="50" charset="-127"/>
                <a:cs typeface="Gill Sans"/>
                <a:sym typeface="Gill Sans"/>
              </a:rPr>
              <a:t>이상의</a:t>
            </a:r>
            <a:r>
              <a:rPr lang="en-US" sz="1600" b="0" i="0" u="none" strike="noStrike" cap="none" dirty="0">
                <a:solidFill>
                  <a:srgbClr val="000000"/>
                </a:solidFill>
                <a:latin typeface="굴림" panose="020B0600000101010101" pitchFamily="50" charset="-127"/>
                <a:ea typeface="굴림" panose="020B0600000101010101" pitchFamily="50" charset="-127"/>
                <a:cs typeface="Gill Sans"/>
                <a:sym typeface="Gill Sans"/>
              </a:rPr>
              <a:t> Hidden </a:t>
            </a:r>
            <a:r>
              <a:rPr lang="en-US" sz="1600" b="0" i="0" u="none" strike="noStrike" cap="none" dirty="0" err="1">
                <a:solidFill>
                  <a:srgbClr val="000000"/>
                </a:solidFill>
                <a:latin typeface="굴림" panose="020B0600000101010101" pitchFamily="50" charset="-127"/>
                <a:ea typeface="굴림" panose="020B0600000101010101" pitchFamily="50" charset="-127"/>
                <a:cs typeface="Gill Sans"/>
                <a:sym typeface="Gill Sans"/>
              </a:rPr>
              <a:t>Layer가</a:t>
            </a:r>
            <a:r>
              <a:rPr lang="en-US" sz="1600" b="0" i="0" u="none" strike="noStrike" cap="none" dirty="0">
                <a:solidFill>
                  <a:srgbClr val="000000"/>
                </a:solidFill>
                <a:latin typeface="굴림" panose="020B0600000101010101" pitchFamily="50" charset="-127"/>
                <a:ea typeface="굴림" panose="020B0600000101010101" pitchFamily="50" charset="-127"/>
                <a:cs typeface="Gill Sans"/>
                <a:sym typeface="Gill Sans"/>
              </a:rPr>
              <a:t> </a:t>
            </a:r>
            <a:r>
              <a:rPr lang="en-US" sz="1600" b="0" i="0" u="none" strike="noStrike" cap="none" dirty="0" err="1">
                <a:solidFill>
                  <a:srgbClr val="000000"/>
                </a:solidFill>
                <a:latin typeface="굴림" panose="020B0600000101010101" pitchFamily="50" charset="-127"/>
                <a:ea typeface="굴림" panose="020B0600000101010101" pitchFamily="50" charset="-127"/>
                <a:cs typeface="Gill Sans"/>
                <a:sym typeface="Gill Sans"/>
              </a:rPr>
              <a:t>존재</a:t>
            </a:r>
            <a:endParaRPr sz="1600" dirty="0">
              <a:solidFill>
                <a:srgbClr val="000000"/>
              </a:solidFill>
              <a:latin typeface="굴림" panose="020B0600000101010101" pitchFamily="50" charset="-127"/>
              <a:ea typeface="굴림" panose="020B0600000101010101" pitchFamily="50" charset="-127"/>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b="0" i="0" u="none" strike="noStrike" cap="none" dirty="0" err="1">
                <a:solidFill>
                  <a:srgbClr val="000000"/>
                </a:solidFill>
                <a:latin typeface="굴림" panose="020B0600000101010101" pitchFamily="50" charset="-127"/>
                <a:ea typeface="굴림" panose="020B0600000101010101" pitchFamily="50" charset="-127"/>
                <a:cs typeface="Gill Sans"/>
                <a:sym typeface="Gill Sans"/>
              </a:rPr>
              <a:t>딥러닝</a:t>
            </a:r>
            <a:r>
              <a:rPr lang="en-US" sz="2000" b="0" i="0" u="none" strike="noStrike" cap="none" dirty="0">
                <a:solidFill>
                  <a:srgbClr val="000000"/>
                </a:solidFill>
                <a:latin typeface="굴림" panose="020B0600000101010101" pitchFamily="50" charset="-127"/>
                <a:ea typeface="굴림" panose="020B0600000101010101" pitchFamily="50" charset="-127"/>
                <a:cs typeface="Gill Sans"/>
                <a:sym typeface="Gill Sans"/>
              </a:rPr>
              <a:t> </a:t>
            </a:r>
            <a:r>
              <a:rPr lang="en-US" sz="2000" b="0" i="0" u="none" strike="noStrike" cap="none" dirty="0" err="1">
                <a:solidFill>
                  <a:srgbClr val="000000"/>
                </a:solidFill>
                <a:latin typeface="굴림" panose="020B0600000101010101" pitchFamily="50" charset="-127"/>
                <a:ea typeface="굴림" panose="020B0600000101010101" pitchFamily="50" charset="-127"/>
                <a:cs typeface="Gill Sans"/>
                <a:sym typeface="Gill Sans"/>
              </a:rPr>
              <a:t>계층</a:t>
            </a:r>
            <a:br>
              <a:rPr lang="en-US" sz="2000" b="0" i="0" u="none" strike="noStrike" cap="none" dirty="0">
                <a:solidFill>
                  <a:srgbClr val="000000"/>
                </a:solidFill>
                <a:latin typeface="굴림" panose="020B0600000101010101" pitchFamily="50" charset="-127"/>
                <a:ea typeface="굴림" panose="020B0600000101010101" pitchFamily="50" charset="-127"/>
                <a:cs typeface="Gill Sans"/>
                <a:sym typeface="Gill Sans"/>
              </a:rPr>
            </a:b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노드의</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입력</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계층에서</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정보를</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수신하여</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이를</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기저</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노드로</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전송하고</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여기에</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네트워크가</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중요도에</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따라</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로컬</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대비</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패턴을</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고정</a:t>
            </a:r>
            <a:br>
              <a:rPr lang="en-US" sz="1600" dirty="0">
                <a:solidFill>
                  <a:srgbClr val="333333"/>
                </a:solidFill>
                <a:latin typeface="굴림" panose="020B0600000101010101" pitchFamily="50" charset="-127"/>
                <a:ea typeface="굴림" panose="020B0600000101010101" pitchFamily="50" charset="-127"/>
                <a:cs typeface="Barlow"/>
                <a:sym typeface="Barlow"/>
              </a:rPr>
            </a:br>
            <a:r>
              <a:rPr lang="en-US" sz="160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a:solidFill>
                  <a:srgbClr val="333333"/>
                </a:solidFill>
                <a:latin typeface="굴림" panose="020B0600000101010101" pitchFamily="50" charset="-127"/>
                <a:ea typeface="굴림" panose="020B0600000101010101" pitchFamily="50" charset="-127"/>
                <a:cs typeface="Barlow"/>
                <a:sym typeface="Barlow"/>
              </a:rPr>
              <a:t>Hidden </a:t>
            </a:r>
            <a:r>
              <a:rPr lang="en-US" sz="1600" i="0" dirty="0" err="1">
                <a:solidFill>
                  <a:srgbClr val="333333"/>
                </a:solidFill>
                <a:latin typeface="굴림" panose="020B0600000101010101" pitchFamily="50" charset="-127"/>
                <a:ea typeface="굴림" panose="020B0600000101010101" pitchFamily="50" charset="-127"/>
                <a:cs typeface="Barlow"/>
                <a:sym typeface="Barlow"/>
              </a:rPr>
              <a:t>layer에</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있는</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노드들이</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바로</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연산이</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일어나는</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곳</a:t>
            </a:r>
            <a:r>
              <a:rPr lang="en-US" sz="1600" dirty="0" err="1">
                <a:solidFill>
                  <a:srgbClr val="333333"/>
                </a:solidFill>
                <a:latin typeface="굴림" panose="020B0600000101010101" pitchFamily="50" charset="-127"/>
                <a:ea typeface="굴림" panose="020B0600000101010101" pitchFamily="50" charset="-127"/>
                <a:cs typeface="Barlow"/>
                <a:sym typeface="Barlow"/>
              </a:rPr>
              <a:t>으로</a:t>
            </a:r>
            <a:r>
              <a:rPr lang="en-US" sz="160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레이어에서</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로컬</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대비</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패턴을</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이용하여</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유사점들을</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보정</a:t>
            </a:r>
            <a:br>
              <a:rPr lang="en-US" sz="1600" i="0" dirty="0">
                <a:solidFill>
                  <a:srgbClr val="333333"/>
                </a:solidFill>
                <a:latin typeface="굴림" panose="020B0600000101010101" pitchFamily="50" charset="-127"/>
                <a:ea typeface="굴림" panose="020B0600000101010101" pitchFamily="50" charset="-127"/>
                <a:cs typeface="Barlow"/>
                <a:sym typeface="Barlow"/>
              </a:rPr>
            </a:b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출력</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노드</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계층에는</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연산</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결과가</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표시되고</a:t>
            </a:r>
            <a:r>
              <a:rPr lang="en-US" sz="1600" i="0" dirty="0">
                <a:solidFill>
                  <a:srgbClr val="333333"/>
                </a:solidFill>
                <a:latin typeface="굴림" panose="020B0600000101010101" pitchFamily="50" charset="-127"/>
                <a:ea typeface="굴림" panose="020B0600000101010101" pitchFamily="50" charset="-127"/>
                <a:cs typeface="Barlow"/>
                <a:sym typeface="Barlow"/>
              </a:rPr>
              <a:t>. 이 </a:t>
            </a:r>
            <a:r>
              <a:rPr lang="en-US" sz="1600" i="0" dirty="0" err="1">
                <a:solidFill>
                  <a:srgbClr val="333333"/>
                </a:solidFill>
                <a:latin typeface="굴림" panose="020B0600000101010101" pitchFamily="50" charset="-127"/>
                <a:ea typeface="굴림" panose="020B0600000101010101" pitchFamily="50" charset="-127"/>
                <a:cs typeface="Barlow"/>
                <a:sym typeface="Barlow"/>
              </a:rPr>
              <a:t>계층에서</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특징이</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템플릿에</a:t>
            </a:r>
            <a:r>
              <a:rPr lang="en-US" sz="1600" i="0" dirty="0">
                <a:solidFill>
                  <a:srgbClr val="333333"/>
                </a:solidFill>
                <a:latin typeface="굴림" panose="020B0600000101010101" pitchFamily="50" charset="-127"/>
                <a:ea typeface="굴림" panose="020B0600000101010101" pitchFamily="50" charset="-127"/>
                <a:cs typeface="Barlow"/>
                <a:sym typeface="Barlow"/>
              </a:rPr>
              <a:t> </a:t>
            </a:r>
            <a:r>
              <a:rPr lang="en-US" sz="1600" i="0" dirty="0" err="1">
                <a:solidFill>
                  <a:srgbClr val="333333"/>
                </a:solidFill>
                <a:latin typeface="굴림" panose="020B0600000101010101" pitchFamily="50" charset="-127"/>
                <a:ea typeface="굴림" panose="020B0600000101010101" pitchFamily="50" charset="-127"/>
                <a:cs typeface="Barlow"/>
                <a:sym typeface="Barlow"/>
              </a:rPr>
              <a:t>적용</a:t>
            </a:r>
            <a:endParaRPr sz="1600" i="0" dirty="0">
              <a:solidFill>
                <a:srgbClr val="333333"/>
              </a:solidFill>
              <a:latin typeface="굴림" panose="020B0600000101010101" pitchFamily="50" charset="-127"/>
              <a:ea typeface="굴림" panose="020B0600000101010101" pitchFamily="50" charset="-127"/>
              <a:cs typeface="Barlow"/>
              <a:sym typeface="Barlow"/>
            </a:endParaRPr>
          </a:p>
        </p:txBody>
      </p:sp>
      <p:pic>
        <p:nvPicPr>
          <p:cNvPr id="357" name="Google Shape;357;p32"/>
          <p:cNvPicPr preferRelativeResize="0"/>
          <p:nvPr/>
        </p:nvPicPr>
        <p:blipFill rotWithShape="1">
          <a:blip r:embed="rId3">
            <a:alphaModFix/>
          </a:blip>
          <a:srcRect/>
          <a:stretch/>
        </p:blipFill>
        <p:spPr>
          <a:xfrm>
            <a:off x="688622" y="1547135"/>
            <a:ext cx="5853790" cy="358930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3"/>
          <p:cNvSpPr txBox="1">
            <a:spLocks noGrp="1"/>
          </p:cNvSpPr>
          <p:nvPr>
            <p:ph type="title"/>
          </p:nvPr>
        </p:nvSpPr>
        <p:spPr>
          <a:xfrm>
            <a:off x="1451579" y="804519"/>
            <a:ext cx="9603275" cy="56708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dirty="0"/>
              <a:t>DEEP LEARNING </a:t>
            </a:r>
            <a:r>
              <a:rPr lang="ko-KR" altLang="en-US" dirty="0"/>
              <a:t>어떻게 가능한가</a:t>
            </a:r>
            <a:r>
              <a:rPr lang="en-US" altLang="ko-KR" dirty="0"/>
              <a:t>?</a:t>
            </a:r>
            <a:endParaRPr dirty="0"/>
          </a:p>
        </p:txBody>
      </p:sp>
      <p:sp>
        <p:nvSpPr>
          <p:cNvPr id="363" name="Google Shape;363;p33"/>
          <p:cNvSpPr txBox="1"/>
          <p:nvPr/>
        </p:nvSpPr>
        <p:spPr>
          <a:xfrm>
            <a:off x="1451579" y="1639215"/>
            <a:ext cx="10139786" cy="3948039"/>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과적합(Overfitting) 문제해결</a:t>
            </a:r>
            <a:br>
              <a:rPr lang="en-US" sz="20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노이즈를 포함한 데이터를 과도하게 학습하여 정답 률이 저하되는 문제 해결</a:t>
            </a:r>
            <a:br>
              <a:rPr lang="en-US" sz="1600">
                <a:solidFill>
                  <a:schemeClr val="dk1"/>
                </a:solidFill>
                <a:latin typeface="Gill Sans"/>
                <a:ea typeface="Gill Sans"/>
                <a:cs typeface="Gill Sans"/>
                <a:sym typeface="Gill Sans"/>
              </a:rPr>
            </a:b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GPU를 이용한 병렬연산기술</a:t>
            </a:r>
            <a:br>
              <a:rPr lang="en-US" sz="20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하드웨어 개선으로 학습시간 단축</a:t>
            </a:r>
            <a:br>
              <a:rPr lang="en-US" sz="1600">
                <a:solidFill>
                  <a:schemeClr val="dk1"/>
                </a:solidFill>
                <a:latin typeface="Gill Sans"/>
                <a:ea typeface="Gill Sans"/>
                <a:cs typeface="Gill Sans"/>
                <a:sym typeface="Gill Sans"/>
              </a:rPr>
            </a:b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빅데이터의 출현</a:t>
            </a:r>
            <a:br>
              <a:rPr lang="en-US" sz="20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학습에 필요한 엄청난 데이터를 자유롭게 수집  </a:t>
            </a:r>
            <a:endParaRPr sz="2000">
              <a:solidFill>
                <a:schemeClr val="dk1"/>
              </a:solidFill>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4"/>
          <p:cNvSpPr txBox="1">
            <a:spLocks noGrp="1"/>
          </p:cNvSpPr>
          <p:nvPr>
            <p:ph type="title"/>
          </p:nvPr>
        </p:nvSpPr>
        <p:spPr>
          <a:xfrm>
            <a:off x="1451579" y="804519"/>
            <a:ext cx="9603275" cy="56708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DEEP LEARNING 발전 </a:t>
            </a:r>
            <a:endParaRPr/>
          </a:p>
        </p:txBody>
      </p:sp>
      <p:sp>
        <p:nvSpPr>
          <p:cNvPr id="369" name="Google Shape;369;p34"/>
          <p:cNvSpPr txBox="1"/>
          <p:nvPr/>
        </p:nvSpPr>
        <p:spPr>
          <a:xfrm>
            <a:off x="1024649" y="3845850"/>
            <a:ext cx="10858800" cy="2268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dirty="0" err="1">
                <a:solidFill>
                  <a:schemeClr val="dk1"/>
                </a:solidFill>
                <a:latin typeface="Gill Sans"/>
                <a:ea typeface="Gill Sans"/>
                <a:cs typeface="Gill Sans"/>
                <a:sym typeface="Gill Sans"/>
              </a:rPr>
              <a:t>사진을</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픽셀</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단위로</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쪼개</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인공신경망</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프로그램에</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입력</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은닉층을</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거치며</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자동으로</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특징</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추출</a:t>
            </a:r>
            <a:r>
              <a:rPr lang="en-US" sz="2000" dirty="0">
                <a:solidFill>
                  <a:schemeClr val="dk1"/>
                </a:solidFill>
                <a:latin typeface="Gill Sans"/>
                <a:ea typeface="Gill Sans"/>
                <a:cs typeface="Gill Sans"/>
                <a:sym typeface="Gill Sans"/>
              </a:rPr>
              <a:t>   </a:t>
            </a:r>
            <a:endParaRPr sz="2000" dirty="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dirty="0" err="1">
                <a:solidFill>
                  <a:schemeClr val="dk1"/>
                </a:solidFill>
                <a:latin typeface="Gill Sans"/>
                <a:ea typeface="Gill Sans"/>
                <a:cs typeface="Gill Sans"/>
                <a:sym typeface="Gill Sans"/>
              </a:rPr>
              <a:t>입력에</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가까운</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노드는</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저수준</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개념을</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출력에</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가까운</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노드는</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고수준</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개념을</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추상화</a:t>
            </a:r>
            <a:r>
              <a:rPr lang="en-US" sz="2000" dirty="0">
                <a:solidFill>
                  <a:schemeClr val="dk1"/>
                </a:solidFill>
                <a:latin typeface="Gill Sans"/>
                <a:ea typeface="Gill Sans"/>
                <a:cs typeface="Gill Sans"/>
                <a:sym typeface="Gill Sans"/>
              </a:rPr>
              <a:t> 함</a:t>
            </a:r>
            <a:endParaRPr sz="2000" dirty="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dirty="0" err="1">
                <a:solidFill>
                  <a:schemeClr val="dk1"/>
                </a:solidFill>
                <a:latin typeface="Gill Sans"/>
                <a:ea typeface="Gill Sans"/>
                <a:cs typeface="Gill Sans"/>
                <a:sym typeface="Gill Sans"/>
              </a:rPr>
              <a:t>은닉층의</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단계가</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많으면</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많을</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수로</a:t>
            </a:r>
            <a:r>
              <a:rPr lang="en-US" sz="2000" dirty="0">
                <a:solidFill>
                  <a:schemeClr val="dk1"/>
                </a:solidFill>
                <a:latin typeface="Gill Sans"/>
                <a:ea typeface="Gill Sans"/>
                <a:cs typeface="Gill Sans"/>
                <a:sym typeface="Gill Sans"/>
              </a:rPr>
              <a:t> 깊</a:t>
            </a:r>
            <a:r>
              <a:rPr lang="ko-KR" altLang="en-US" sz="2000" dirty="0">
                <a:solidFill>
                  <a:schemeClr val="dk1"/>
                </a:solidFill>
                <a:latin typeface="Gill Sans"/>
                <a:ea typeface="Gill Sans"/>
                <a:cs typeface="Gill Sans"/>
                <a:sym typeface="Gill Sans"/>
              </a:rPr>
              <a:t>어 </a:t>
            </a:r>
            <a:r>
              <a:rPr lang="en-US" sz="2000" dirty="0" err="1">
                <a:solidFill>
                  <a:schemeClr val="dk1"/>
                </a:solidFill>
                <a:latin typeface="Gill Sans"/>
                <a:ea typeface="Gill Sans"/>
                <a:cs typeface="Gill Sans"/>
                <a:sym typeface="Gill Sans"/>
              </a:rPr>
              <a:t>딥러닝은</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여기서</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나온</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표현</a:t>
            </a:r>
            <a:endParaRPr sz="2000" dirty="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dirty="0" err="1">
                <a:solidFill>
                  <a:schemeClr val="dk1"/>
                </a:solidFill>
                <a:latin typeface="Gill Sans"/>
                <a:ea typeface="Gill Sans"/>
                <a:cs typeface="Gill Sans"/>
                <a:sym typeface="Gill Sans"/>
              </a:rPr>
              <a:t>Google은</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YouTube에서</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무작위로</a:t>
            </a:r>
            <a:r>
              <a:rPr lang="en-US" sz="2000" dirty="0">
                <a:solidFill>
                  <a:schemeClr val="dk1"/>
                </a:solidFill>
                <a:latin typeface="Gill Sans"/>
                <a:ea typeface="Gill Sans"/>
                <a:cs typeface="Gill Sans"/>
                <a:sym typeface="Gill Sans"/>
              </a:rPr>
              <a:t> 1,000만장 </a:t>
            </a:r>
            <a:r>
              <a:rPr lang="en-US" sz="2000" dirty="0" err="1">
                <a:solidFill>
                  <a:schemeClr val="dk1"/>
                </a:solidFill>
                <a:latin typeface="Gill Sans"/>
                <a:ea typeface="Gill Sans"/>
                <a:cs typeface="Gill Sans"/>
                <a:sym typeface="Gill Sans"/>
              </a:rPr>
              <a:t>입력하여</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인간얼굴</a:t>
            </a:r>
            <a:r>
              <a:rPr lang="en-US" sz="2000" dirty="0">
                <a:solidFill>
                  <a:schemeClr val="dk1"/>
                </a:solidFill>
                <a:latin typeface="Gill Sans"/>
                <a:ea typeface="Gill Sans"/>
                <a:cs typeface="Gill Sans"/>
                <a:sym typeface="Gill Sans"/>
              </a:rPr>
              <a:t> 81.7%, </a:t>
            </a:r>
            <a:r>
              <a:rPr lang="en-US" sz="2000" dirty="0" err="1">
                <a:solidFill>
                  <a:schemeClr val="dk1"/>
                </a:solidFill>
                <a:latin typeface="Gill Sans"/>
                <a:ea typeface="Gill Sans"/>
                <a:cs typeface="Gill Sans"/>
                <a:sym typeface="Gill Sans"/>
              </a:rPr>
              <a:t>인간</a:t>
            </a:r>
            <a:r>
              <a:rPr lang="en-US" sz="2000" dirty="0">
                <a:solidFill>
                  <a:schemeClr val="dk1"/>
                </a:solidFill>
                <a:latin typeface="Gill Sans"/>
                <a:ea typeface="Gill Sans"/>
                <a:cs typeface="Gill Sans"/>
                <a:sym typeface="Gill Sans"/>
              </a:rPr>
              <a:t> 몸 76.7% </a:t>
            </a:r>
            <a:r>
              <a:rPr lang="en-US" sz="2000" dirty="0" err="1">
                <a:solidFill>
                  <a:schemeClr val="dk1"/>
                </a:solidFill>
                <a:latin typeface="Gill Sans"/>
                <a:ea typeface="Gill Sans"/>
                <a:cs typeface="Gill Sans"/>
                <a:sym typeface="Gill Sans"/>
              </a:rPr>
              <a:t>고양이</a:t>
            </a:r>
            <a:r>
              <a:rPr lang="en-US" sz="2000" dirty="0">
                <a:solidFill>
                  <a:schemeClr val="dk1"/>
                </a:solidFill>
                <a:latin typeface="Gill Sans"/>
                <a:ea typeface="Gill Sans"/>
                <a:cs typeface="Gill Sans"/>
                <a:sym typeface="Gill Sans"/>
              </a:rPr>
              <a:t> 74.8%</a:t>
            </a:r>
            <a:endParaRPr sz="2000" dirty="0">
              <a:solidFill>
                <a:schemeClr val="dk1"/>
              </a:solidFill>
              <a:latin typeface="Gill Sans"/>
              <a:ea typeface="Gill Sans"/>
              <a:cs typeface="Gill Sans"/>
              <a:sym typeface="Gill Sans"/>
            </a:endParaRPr>
          </a:p>
        </p:txBody>
      </p:sp>
      <p:pic>
        <p:nvPicPr>
          <p:cNvPr id="370" name="Google Shape;370;p34"/>
          <p:cNvPicPr preferRelativeResize="0"/>
          <p:nvPr/>
        </p:nvPicPr>
        <p:blipFill rotWithShape="1">
          <a:blip r:embed="rId3">
            <a:alphaModFix/>
          </a:blip>
          <a:srcRect/>
          <a:stretch/>
        </p:blipFill>
        <p:spPr>
          <a:xfrm>
            <a:off x="1795951" y="1474776"/>
            <a:ext cx="8600097" cy="226790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5"/>
          <p:cNvSpPr txBox="1">
            <a:spLocks noGrp="1"/>
          </p:cNvSpPr>
          <p:nvPr>
            <p:ph type="title"/>
          </p:nvPr>
        </p:nvSpPr>
        <p:spPr>
          <a:xfrm>
            <a:off x="1451579" y="804519"/>
            <a:ext cx="9603275" cy="54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DEEP LEARNING 발전 </a:t>
            </a:r>
            <a:endParaRPr/>
          </a:p>
        </p:txBody>
      </p:sp>
      <p:sp>
        <p:nvSpPr>
          <p:cNvPr id="376" name="Google Shape;376;p35"/>
          <p:cNvSpPr txBox="1"/>
          <p:nvPr/>
        </p:nvSpPr>
        <p:spPr>
          <a:xfrm>
            <a:off x="4747100" y="1821976"/>
            <a:ext cx="7292700" cy="35532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50000"/>
              </a:lnSpc>
              <a:spcBef>
                <a:spcPts val="0"/>
              </a:spcBef>
              <a:spcAft>
                <a:spcPts val="0"/>
              </a:spcAft>
              <a:buClr>
                <a:srgbClr val="B71E42"/>
              </a:buClr>
              <a:buSzPts val="2000"/>
              <a:buFont typeface="Arial"/>
              <a:buChar char="•"/>
            </a:pPr>
            <a:r>
              <a:rPr lang="en-US" sz="2000" b="0" i="0" u="none" strike="noStrike" cap="none" dirty="0" err="1">
                <a:solidFill>
                  <a:srgbClr val="000000"/>
                </a:solidFill>
                <a:latin typeface="Gill Sans"/>
                <a:ea typeface="Gill Sans"/>
                <a:cs typeface="Gill Sans"/>
                <a:sym typeface="Gill Sans"/>
              </a:rPr>
              <a:t>기계번역의</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역사는</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크게</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규칙기만</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기계번역으로</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시작하여</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통계적</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기계번역을</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거쳐</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현재의</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신경망</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기계번역에</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이름</a:t>
            </a:r>
            <a:endParaRPr sz="2000" b="0" i="0" u="none" strike="noStrike" cap="none" dirty="0">
              <a:solidFill>
                <a:srgbClr val="000000"/>
              </a:solidFill>
              <a:latin typeface="Gill Sans"/>
              <a:ea typeface="Gill Sans"/>
              <a:cs typeface="Gill Sans"/>
              <a:sym typeface="Gill Sans"/>
            </a:endParaRPr>
          </a:p>
          <a:p>
            <a:pPr marL="228600" marR="0" lvl="0" indent="-228600" algn="l" rtl="0">
              <a:lnSpc>
                <a:spcPct val="150000"/>
              </a:lnSpc>
              <a:spcBef>
                <a:spcPts val="1000"/>
              </a:spcBef>
              <a:spcAft>
                <a:spcPts val="0"/>
              </a:spcAft>
              <a:buClr>
                <a:srgbClr val="B71E42"/>
              </a:buClr>
              <a:buSzPts val="2000"/>
              <a:buFont typeface="Arial"/>
              <a:buChar char="•"/>
            </a:pPr>
            <a:r>
              <a:rPr lang="en-US" sz="2000" b="0" i="0" u="none" strike="noStrike" cap="none" dirty="0" err="1">
                <a:solidFill>
                  <a:srgbClr val="000000"/>
                </a:solidFill>
                <a:latin typeface="Gill Sans"/>
                <a:ea typeface="Gill Sans"/>
                <a:cs typeface="Gill Sans"/>
                <a:sym typeface="Gill Sans"/>
              </a:rPr>
              <a:t>기존의</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여러</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인공</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신경망은</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이전에</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주어진</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정보와</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현재</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주어진</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정보를</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종합적으로</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판단하도록</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설계되어</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있지</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않음</a:t>
            </a:r>
            <a:endParaRPr sz="2000" b="0" i="0" u="none" strike="noStrike" cap="none" dirty="0">
              <a:solidFill>
                <a:srgbClr val="000000"/>
              </a:solidFill>
              <a:latin typeface="Gill Sans"/>
              <a:ea typeface="Gill Sans"/>
              <a:cs typeface="Gill Sans"/>
              <a:sym typeface="Gill Sans"/>
            </a:endParaRPr>
          </a:p>
          <a:p>
            <a:pPr marL="228600" marR="0" lvl="0" indent="-228600" algn="l" rtl="0">
              <a:lnSpc>
                <a:spcPct val="150000"/>
              </a:lnSpc>
              <a:spcBef>
                <a:spcPts val="1000"/>
              </a:spcBef>
              <a:spcAft>
                <a:spcPts val="0"/>
              </a:spcAft>
              <a:buClr>
                <a:srgbClr val="B71E42"/>
              </a:buClr>
              <a:buSzPts val="2000"/>
              <a:buFont typeface="Arial"/>
              <a:buChar char="•"/>
            </a:pPr>
            <a:r>
              <a:rPr lang="en-US" sz="2000" dirty="0">
                <a:solidFill>
                  <a:srgbClr val="000000"/>
                </a:solidFill>
                <a:latin typeface="Gill Sans"/>
                <a:ea typeface="Gill Sans"/>
                <a:cs typeface="Gill Sans"/>
                <a:sym typeface="Gill Sans"/>
              </a:rPr>
              <a:t>Deep Learning(</a:t>
            </a:r>
            <a:r>
              <a:rPr lang="en-US" sz="2000" b="0" i="0" u="none" strike="noStrike" cap="none" dirty="0">
                <a:solidFill>
                  <a:srgbClr val="000000"/>
                </a:solidFill>
                <a:latin typeface="Gill Sans"/>
                <a:ea typeface="Gill Sans"/>
                <a:cs typeface="Gill Sans"/>
                <a:sym typeface="Gill Sans"/>
              </a:rPr>
              <a:t>RNN)은 </a:t>
            </a:r>
            <a:r>
              <a:rPr lang="en-US" sz="2000" b="0" i="0" u="none" strike="noStrike" cap="none" dirty="0" err="1">
                <a:solidFill>
                  <a:srgbClr val="000000"/>
                </a:solidFill>
                <a:latin typeface="Gill Sans"/>
                <a:ea typeface="Gill Sans"/>
                <a:cs typeface="Gill Sans"/>
                <a:sym typeface="Gill Sans"/>
              </a:rPr>
              <a:t>이전</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시점에서의</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계산</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결과가</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뒤이은</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시점의</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입력으로</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작용하도록</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함으로써</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기존</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신경망의</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한계를</a:t>
            </a:r>
            <a:r>
              <a:rPr lang="en-US" sz="2000" b="0" i="0" u="none" strike="noStrike" cap="none" dirty="0">
                <a:solidFill>
                  <a:srgbClr val="000000"/>
                </a:solidFill>
                <a:latin typeface="Gill Sans"/>
                <a:ea typeface="Gill Sans"/>
                <a:cs typeface="Gill Sans"/>
                <a:sym typeface="Gill Sans"/>
              </a:rPr>
              <a:t> </a:t>
            </a:r>
            <a:r>
              <a:rPr lang="en-US" sz="2000" b="0" i="0" u="none" strike="noStrike" cap="none" dirty="0" err="1">
                <a:solidFill>
                  <a:srgbClr val="000000"/>
                </a:solidFill>
                <a:latin typeface="Gill Sans"/>
                <a:ea typeface="Gill Sans"/>
                <a:cs typeface="Gill Sans"/>
                <a:sym typeface="Gill Sans"/>
              </a:rPr>
              <a:t>극복</a:t>
            </a:r>
            <a:r>
              <a:rPr lang="en-US" sz="2000" dirty="0" err="1">
                <a:solidFill>
                  <a:srgbClr val="000000"/>
                </a:solidFill>
                <a:latin typeface="Gill Sans"/>
                <a:ea typeface="Gill Sans"/>
                <a:cs typeface="Gill Sans"/>
                <a:sym typeface="Gill Sans"/>
              </a:rPr>
              <a:t>하고</a:t>
            </a:r>
            <a:r>
              <a:rPr lang="en-US" sz="2000" dirty="0">
                <a:solidFill>
                  <a:srgbClr val="000000"/>
                </a:solidFill>
                <a:latin typeface="Gill Sans"/>
                <a:ea typeface="Gill Sans"/>
                <a:cs typeface="Gill Sans"/>
                <a:sym typeface="Gill Sans"/>
              </a:rPr>
              <a:t> </a:t>
            </a:r>
            <a:r>
              <a:rPr lang="en-US" sz="2000" dirty="0" err="1">
                <a:solidFill>
                  <a:srgbClr val="000000"/>
                </a:solidFill>
                <a:latin typeface="Gill Sans"/>
                <a:ea typeface="Gill Sans"/>
                <a:cs typeface="Gill Sans"/>
                <a:sym typeface="Gill Sans"/>
              </a:rPr>
              <a:t>시계열</a:t>
            </a:r>
            <a:r>
              <a:rPr lang="en-US" sz="2000" dirty="0">
                <a:solidFill>
                  <a:srgbClr val="000000"/>
                </a:solidFill>
                <a:latin typeface="Gill Sans"/>
                <a:ea typeface="Gill Sans"/>
                <a:cs typeface="Gill Sans"/>
                <a:sym typeface="Gill Sans"/>
              </a:rPr>
              <a:t> </a:t>
            </a:r>
            <a:r>
              <a:rPr lang="en-US" sz="2000" dirty="0" err="1">
                <a:solidFill>
                  <a:srgbClr val="000000"/>
                </a:solidFill>
                <a:latin typeface="Gill Sans"/>
                <a:ea typeface="Gill Sans"/>
                <a:cs typeface="Gill Sans"/>
                <a:sym typeface="Gill Sans"/>
              </a:rPr>
              <a:t>자료를</a:t>
            </a:r>
            <a:r>
              <a:rPr lang="en-US" sz="2000" dirty="0">
                <a:solidFill>
                  <a:srgbClr val="000000"/>
                </a:solidFill>
                <a:latin typeface="Gill Sans"/>
                <a:ea typeface="Gill Sans"/>
                <a:cs typeface="Gill Sans"/>
                <a:sym typeface="Gill Sans"/>
              </a:rPr>
              <a:t> </a:t>
            </a:r>
            <a:r>
              <a:rPr lang="en-US" sz="2000" dirty="0" err="1">
                <a:solidFill>
                  <a:srgbClr val="000000"/>
                </a:solidFill>
                <a:latin typeface="Gill Sans"/>
                <a:ea typeface="Gill Sans"/>
                <a:cs typeface="Gill Sans"/>
                <a:sym typeface="Gill Sans"/>
              </a:rPr>
              <a:t>분석할</a:t>
            </a:r>
            <a:r>
              <a:rPr lang="en-US" sz="2000" dirty="0">
                <a:solidFill>
                  <a:srgbClr val="000000"/>
                </a:solidFill>
                <a:latin typeface="Gill Sans"/>
                <a:ea typeface="Gill Sans"/>
                <a:cs typeface="Gill Sans"/>
                <a:sym typeface="Gill Sans"/>
              </a:rPr>
              <a:t> 수 </a:t>
            </a:r>
            <a:r>
              <a:rPr lang="en-US" sz="2000" dirty="0" err="1">
                <a:solidFill>
                  <a:srgbClr val="000000"/>
                </a:solidFill>
                <a:latin typeface="Gill Sans"/>
                <a:ea typeface="Gill Sans"/>
                <a:cs typeface="Gill Sans"/>
                <a:sym typeface="Gill Sans"/>
              </a:rPr>
              <a:t>있게</a:t>
            </a:r>
            <a:r>
              <a:rPr lang="en-US" sz="2000" dirty="0">
                <a:solidFill>
                  <a:srgbClr val="000000"/>
                </a:solidFill>
                <a:latin typeface="Gill Sans"/>
                <a:ea typeface="Gill Sans"/>
                <a:cs typeface="Gill Sans"/>
                <a:sym typeface="Gill Sans"/>
              </a:rPr>
              <a:t> 됨</a:t>
            </a:r>
            <a:r>
              <a:rPr lang="en-US" sz="2000" b="0" i="0" u="none" strike="noStrike" cap="none" dirty="0">
                <a:solidFill>
                  <a:srgbClr val="000000"/>
                </a:solidFill>
                <a:latin typeface="Gill Sans"/>
                <a:ea typeface="Gill Sans"/>
                <a:cs typeface="Gill Sans"/>
                <a:sym typeface="Gill Sans"/>
              </a:rPr>
              <a:t> </a:t>
            </a:r>
            <a:endParaRPr sz="2000" b="0" i="0" u="none" strike="noStrike" cap="none" dirty="0">
              <a:solidFill>
                <a:srgbClr val="000000"/>
              </a:solidFill>
              <a:latin typeface="Gill Sans"/>
              <a:ea typeface="Gill Sans"/>
              <a:cs typeface="Gill Sans"/>
              <a:sym typeface="Gill Sans"/>
            </a:endParaRPr>
          </a:p>
        </p:txBody>
      </p:sp>
      <p:pic>
        <p:nvPicPr>
          <p:cNvPr id="377" name="Google Shape;377;p35" descr="소스 이미지 보기"/>
          <p:cNvPicPr preferRelativeResize="0"/>
          <p:nvPr/>
        </p:nvPicPr>
        <p:blipFill rotWithShape="1">
          <a:blip r:embed="rId3">
            <a:alphaModFix/>
          </a:blip>
          <a:srcRect/>
          <a:stretch/>
        </p:blipFill>
        <p:spPr>
          <a:xfrm>
            <a:off x="406700" y="1821975"/>
            <a:ext cx="4142026" cy="3345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6"/>
          <p:cNvSpPr txBox="1">
            <a:spLocks noGrp="1"/>
          </p:cNvSpPr>
          <p:nvPr>
            <p:ph type="title"/>
          </p:nvPr>
        </p:nvSpPr>
        <p:spPr>
          <a:xfrm>
            <a:off x="1451579" y="804519"/>
            <a:ext cx="9603275" cy="54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DEEP LEARNING – CNN</a:t>
            </a:r>
            <a:endParaRPr/>
          </a:p>
        </p:txBody>
      </p:sp>
      <p:sp>
        <p:nvSpPr>
          <p:cNvPr id="383" name="Google Shape;383;p36"/>
          <p:cNvSpPr txBox="1"/>
          <p:nvPr/>
        </p:nvSpPr>
        <p:spPr>
          <a:xfrm>
            <a:off x="1377620" y="1454980"/>
            <a:ext cx="10516303" cy="2478777"/>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합성곱 신경망(CNN: Convolution NN) </a:t>
            </a:r>
            <a:br>
              <a:rPr lang="en-US" sz="20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기존방식: 데이터에서 어떤 지식을 추출해서 학습</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CNN 방식: 데이터를 Feature(특징, 차원)로 추출, 특징들의 패턴 파악</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사람의 시신경 구조를 모방한 구조</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데이터에서 지식을 추출하여 학습하는 기존방식과는 달리 데이터를 Feature(특징,차원)로 추출, 특징들의 패턴을 </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파악하는 구조</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Convolution 과정 + Pooling 과정</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활용 용도: 정보추출, 문장분류, 얼굴인식 등  </a:t>
            </a:r>
            <a:endParaRPr sz="1400">
              <a:solidFill>
                <a:schemeClr val="dk1"/>
              </a:solidFill>
              <a:latin typeface="Gill Sans"/>
              <a:ea typeface="Gill Sans"/>
              <a:cs typeface="Gill Sans"/>
              <a:sym typeface="Gill Sans"/>
            </a:endParaRPr>
          </a:p>
        </p:txBody>
      </p:sp>
      <p:pic>
        <p:nvPicPr>
          <p:cNvPr id="384" name="Google Shape;384;p36"/>
          <p:cNvPicPr preferRelativeResize="0"/>
          <p:nvPr/>
        </p:nvPicPr>
        <p:blipFill rotWithShape="1">
          <a:blip r:embed="rId3">
            <a:alphaModFix/>
          </a:blip>
          <a:srcRect/>
          <a:stretch/>
        </p:blipFill>
        <p:spPr>
          <a:xfrm>
            <a:off x="1559203" y="4079461"/>
            <a:ext cx="5662780" cy="19740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7"/>
          <p:cNvSpPr txBox="1">
            <a:spLocks noGrp="1"/>
          </p:cNvSpPr>
          <p:nvPr>
            <p:ph type="title"/>
          </p:nvPr>
        </p:nvSpPr>
        <p:spPr>
          <a:xfrm>
            <a:off x="1451579" y="804519"/>
            <a:ext cx="9603275" cy="54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DEEP LEARNING - RNN</a:t>
            </a:r>
            <a:endParaRPr/>
          </a:p>
        </p:txBody>
      </p:sp>
      <p:sp>
        <p:nvSpPr>
          <p:cNvPr id="390" name="Google Shape;390;p37"/>
          <p:cNvSpPr txBox="1"/>
          <p:nvPr/>
        </p:nvSpPr>
        <p:spPr>
          <a:xfrm>
            <a:off x="1377620" y="1454981"/>
            <a:ext cx="10516303" cy="19740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50000"/>
              </a:lnSpc>
              <a:spcBef>
                <a:spcPts val="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순환 신경망(RNN: Recurrent NN) </a:t>
            </a:r>
            <a:br>
              <a:rPr lang="en-US" sz="20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두 문장에서 google과 work는 품사가 다름 </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앞의 단어를 인식하고 이후의 단어의 품사를 추론</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품사를 인식함으로써 해석의 정밀도가 높아짐 </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문장은 일종의 시계열 데이터로 각각 독립된 입력이 아니라 일련의 데이터로 취급, 상호 영향</a:t>
            </a:r>
            <a:endParaRPr sz="1400">
              <a:solidFill>
                <a:schemeClr val="dk1"/>
              </a:solidFill>
              <a:latin typeface="Gill Sans"/>
              <a:ea typeface="Gill Sans"/>
              <a:cs typeface="Gill Sans"/>
              <a:sym typeface="Gill Sans"/>
            </a:endParaRPr>
          </a:p>
        </p:txBody>
      </p:sp>
      <p:pic>
        <p:nvPicPr>
          <p:cNvPr id="391" name="Google Shape;391;p37"/>
          <p:cNvPicPr preferRelativeResize="0"/>
          <p:nvPr/>
        </p:nvPicPr>
        <p:blipFill rotWithShape="1">
          <a:blip r:embed="rId3">
            <a:alphaModFix/>
          </a:blip>
          <a:srcRect/>
          <a:stretch/>
        </p:blipFill>
        <p:spPr>
          <a:xfrm>
            <a:off x="1890189" y="3744540"/>
            <a:ext cx="3641725" cy="829945"/>
          </a:xfrm>
          <a:prstGeom prst="rect">
            <a:avLst/>
          </a:prstGeom>
          <a:noFill/>
          <a:ln>
            <a:noFill/>
          </a:ln>
        </p:spPr>
      </p:pic>
      <p:pic>
        <p:nvPicPr>
          <p:cNvPr id="392" name="Google Shape;392;p37"/>
          <p:cNvPicPr preferRelativeResize="0"/>
          <p:nvPr/>
        </p:nvPicPr>
        <p:blipFill rotWithShape="1">
          <a:blip r:embed="rId4">
            <a:alphaModFix/>
          </a:blip>
          <a:srcRect/>
          <a:stretch/>
        </p:blipFill>
        <p:spPr>
          <a:xfrm>
            <a:off x="1667304" y="4712280"/>
            <a:ext cx="4083685" cy="90233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8"/>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DEEP LEARNING 기술 응용 분야</a:t>
            </a:r>
            <a:endParaRPr/>
          </a:p>
        </p:txBody>
      </p:sp>
      <p:pic>
        <p:nvPicPr>
          <p:cNvPr id="398" name="Google Shape;398;p38"/>
          <p:cNvPicPr preferRelativeResize="0"/>
          <p:nvPr/>
        </p:nvPicPr>
        <p:blipFill rotWithShape="1">
          <a:blip r:embed="rId3">
            <a:alphaModFix/>
          </a:blip>
          <a:srcRect/>
          <a:stretch/>
        </p:blipFill>
        <p:spPr>
          <a:xfrm>
            <a:off x="1560133" y="1606800"/>
            <a:ext cx="1944793" cy="1371719"/>
          </a:xfrm>
          <a:prstGeom prst="rect">
            <a:avLst/>
          </a:prstGeom>
          <a:noFill/>
          <a:ln>
            <a:noFill/>
          </a:ln>
        </p:spPr>
      </p:pic>
      <p:sp>
        <p:nvSpPr>
          <p:cNvPr id="399" name="Google Shape;399;p38"/>
          <p:cNvSpPr txBox="1"/>
          <p:nvPr/>
        </p:nvSpPr>
        <p:spPr>
          <a:xfrm>
            <a:off x="1560133" y="3064932"/>
            <a:ext cx="49549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ill Sans"/>
                <a:ea typeface="Gill Sans"/>
                <a:cs typeface="Gill Sans"/>
                <a:sym typeface="Gill Sans"/>
              </a:rPr>
              <a:t>Deep fake </a:t>
            </a:r>
            <a:r>
              <a:rPr lang="en-US" sz="1800" u="sng">
                <a:solidFill>
                  <a:schemeClr val="dk1"/>
                </a:solidFill>
                <a:latin typeface="Gill Sans"/>
                <a:ea typeface="Gill Sans"/>
                <a:cs typeface="Gill Sans"/>
                <a:sym typeface="Gill Sans"/>
                <a:hlinkClick r:id="rId4">
                  <a:extLst>
                    <a:ext uri="{A12FA001-AC4F-418D-AE19-62706E023703}">
                      <ahyp:hlinkClr xmlns:ahyp="http://schemas.microsoft.com/office/drawing/2018/hyperlinkcolor" val="tx"/>
                    </a:ext>
                  </a:extLst>
                </a:hlinkClick>
              </a:rPr>
              <a:t>https://youtu.be/l82PxsKHxYc</a:t>
            </a:r>
            <a:r>
              <a:rPr lang="en-US" sz="1800">
                <a:solidFill>
                  <a:schemeClr val="dk1"/>
                </a:solidFill>
                <a:latin typeface="Gill Sans"/>
                <a:ea typeface="Gill Sans"/>
                <a:cs typeface="Gill Sans"/>
                <a:sym typeface="Gill Sans"/>
              </a:rPr>
              <a:t> </a:t>
            </a:r>
            <a:endParaRPr sz="1800">
              <a:solidFill>
                <a:schemeClr val="dk1"/>
              </a:solidFill>
              <a:latin typeface="Gill Sans"/>
              <a:ea typeface="Gill Sans"/>
              <a:cs typeface="Gill Sans"/>
              <a:sym typeface="Gill Sans"/>
            </a:endParaRPr>
          </a:p>
        </p:txBody>
      </p:sp>
      <p:pic>
        <p:nvPicPr>
          <p:cNvPr id="400" name="Google Shape;400;p38"/>
          <p:cNvPicPr preferRelativeResize="0"/>
          <p:nvPr/>
        </p:nvPicPr>
        <p:blipFill rotWithShape="1">
          <a:blip r:embed="rId5">
            <a:alphaModFix/>
          </a:blip>
          <a:srcRect/>
          <a:stretch/>
        </p:blipFill>
        <p:spPr>
          <a:xfrm>
            <a:off x="6998501" y="1647141"/>
            <a:ext cx="3560373" cy="1286367"/>
          </a:xfrm>
          <a:prstGeom prst="rect">
            <a:avLst/>
          </a:prstGeom>
          <a:noFill/>
          <a:ln>
            <a:noFill/>
          </a:ln>
        </p:spPr>
      </p:pic>
      <p:sp>
        <p:nvSpPr>
          <p:cNvPr id="401" name="Google Shape;401;p38"/>
          <p:cNvSpPr txBox="1"/>
          <p:nvPr/>
        </p:nvSpPr>
        <p:spPr>
          <a:xfrm>
            <a:off x="6998501" y="3047723"/>
            <a:ext cx="35603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ill Sans"/>
                <a:ea typeface="Gill Sans"/>
                <a:cs typeface="Gill Sans"/>
                <a:sym typeface="Gill Sans"/>
              </a:rPr>
              <a:t>흑백사진 영상 재현</a:t>
            </a:r>
            <a:endParaRPr/>
          </a:p>
        </p:txBody>
      </p:sp>
      <p:pic>
        <p:nvPicPr>
          <p:cNvPr id="402" name="Google Shape;402;p38"/>
          <p:cNvPicPr preferRelativeResize="0"/>
          <p:nvPr/>
        </p:nvPicPr>
        <p:blipFill rotWithShape="1">
          <a:blip r:embed="rId6">
            <a:alphaModFix/>
          </a:blip>
          <a:srcRect/>
          <a:stretch/>
        </p:blipFill>
        <p:spPr>
          <a:xfrm>
            <a:off x="2828102" y="3859788"/>
            <a:ext cx="1171956" cy="1391412"/>
          </a:xfrm>
          <a:prstGeom prst="rect">
            <a:avLst/>
          </a:prstGeom>
          <a:noFill/>
          <a:ln>
            <a:noFill/>
          </a:ln>
        </p:spPr>
      </p:pic>
      <p:pic>
        <p:nvPicPr>
          <p:cNvPr id="403" name="Google Shape;403;p38"/>
          <p:cNvPicPr preferRelativeResize="0"/>
          <p:nvPr/>
        </p:nvPicPr>
        <p:blipFill rotWithShape="1">
          <a:blip r:embed="rId7">
            <a:alphaModFix/>
          </a:blip>
          <a:srcRect/>
          <a:stretch/>
        </p:blipFill>
        <p:spPr>
          <a:xfrm>
            <a:off x="1560133" y="3859788"/>
            <a:ext cx="1171956" cy="1391412"/>
          </a:xfrm>
          <a:prstGeom prst="rect">
            <a:avLst/>
          </a:prstGeom>
          <a:noFill/>
          <a:ln>
            <a:noFill/>
          </a:ln>
        </p:spPr>
      </p:pic>
      <p:pic>
        <p:nvPicPr>
          <p:cNvPr id="404" name="Google Shape;404;p38"/>
          <p:cNvPicPr preferRelativeResize="0"/>
          <p:nvPr/>
        </p:nvPicPr>
        <p:blipFill rotWithShape="1">
          <a:blip r:embed="rId8">
            <a:alphaModFix/>
          </a:blip>
          <a:srcRect/>
          <a:stretch/>
        </p:blipFill>
        <p:spPr>
          <a:xfrm>
            <a:off x="4099118" y="3859788"/>
            <a:ext cx="1179576" cy="1385316"/>
          </a:xfrm>
          <a:prstGeom prst="rect">
            <a:avLst/>
          </a:prstGeom>
          <a:noFill/>
          <a:ln>
            <a:noFill/>
          </a:ln>
        </p:spPr>
      </p:pic>
      <p:sp>
        <p:nvSpPr>
          <p:cNvPr id="405" name="Google Shape;405;p38"/>
          <p:cNvSpPr txBox="1"/>
          <p:nvPr/>
        </p:nvSpPr>
        <p:spPr>
          <a:xfrm>
            <a:off x="1560133" y="5397563"/>
            <a:ext cx="35603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ill Sans"/>
                <a:ea typeface="Gill Sans"/>
                <a:cs typeface="Gill Sans"/>
                <a:sym typeface="Gill Sans"/>
              </a:rPr>
              <a:t>스타일 픽셀 복원</a:t>
            </a:r>
            <a:endParaRPr/>
          </a:p>
        </p:txBody>
      </p:sp>
      <p:pic>
        <p:nvPicPr>
          <p:cNvPr id="406" name="Google Shape;406;p38"/>
          <p:cNvPicPr preferRelativeResize="0"/>
          <p:nvPr/>
        </p:nvPicPr>
        <p:blipFill rotWithShape="1">
          <a:blip r:embed="rId9">
            <a:alphaModFix/>
          </a:blip>
          <a:srcRect/>
          <a:stretch/>
        </p:blipFill>
        <p:spPr>
          <a:xfrm>
            <a:off x="6913308" y="3776130"/>
            <a:ext cx="3172967" cy="1522476"/>
          </a:xfrm>
          <a:prstGeom prst="rect">
            <a:avLst/>
          </a:prstGeom>
          <a:noFill/>
          <a:ln>
            <a:noFill/>
          </a:ln>
        </p:spPr>
      </p:pic>
      <p:sp>
        <p:nvSpPr>
          <p:cNvPr id="407" name="Google Shape;407;p38"/>
          <p:cNvSpPr txBox="1"/>
          <p:nvPr/>
        </p:nvSpPr>
        <p:spPr>
          <a:xfrm>
            <a:off x="6913308" y="5334515"/>
            <a:ext cx="440911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ill Sans"/>
                <a:ea typeface="Gill Sans"/>
                <a:cs typeface="Gill Sans"/>
                <a:sym typeface="Gill Sans"/>
              </a:rPr>
              <a:t>실시간으로 다수의 2D 움직임 추정</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9"/>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DEEP LEARNING 해결과제</a:t>
            </a:r>
            <a:endParaRPr/>
          </a:p>
        </p:txBody>
      </p:sp>
      <p:sp>
        <p:nvSpPr>
          <p:cNvPr id="413" name="Google Shape;413;p39"/>
          <p:cNvSpPr txBox="1"/>
          <p:nvPr/>
        </p:nvSpPr>
        <p:spPr>
          <a:xfrm>
            <a:off x="1451579" y="1454980"/>
            <a:ext cx="10139786" cy="3948039"/>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인간의 암묵지 학습에 취약</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One Shot Learning의 인간 vs 빅데이터를 통한 학습</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일반화에 취약함</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추론을 통한 자기 학습 불가</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언어의 심볼 그라운딩 문제 한계</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열린 문제에 취약</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학습의 불투명으로 인한 Casualty 부족</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사용 편리성 증대 </a:t>
            </a:r>
            <a:endParaRPr sz="2000">
              <a:solidFill>
                <a:schemeClr val="dk1"/>
              </a:solidFill>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4"/>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인공지능의 정의 </a:t>
            </a:r>
            <a:endParaRPr/>
          </a:p>
        </p:txBody>
      </p:sp>
      <p:sp>
        <p:nvSpPr>
          <p:cNvPr id="124" name="Google Shape;124;p4"/>
          <p:cNvSpPr txBox="1">
            <a:spLocks noGrp="1"/>
          </p:cNvSpPr>
          <p:nvPr>
            <p:ph type="body" idx="1"/>
          </p:nvPr>
        </p:nvSpPr>
        <p:spPr>
          <a:xfrm>
            <a:off x="1451579" y="1502775"/>
            <a:ext cx="10346411" cy="4753059"/>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2400"/>
              <a:buChar char="•"/>
            </a:pPr>
            <a:r>
              <a:rPr lang="en-US" sz="2400" dirty="0">
                <a:solidFill>
                  <a:srgbClr val="000000"/>
                </a:solidFill>
              </a:rPr>
              <a:t>Stuart </a:t>
            </a:r>
            <a:r>
              <a:rPr lang="en-US" sz="2400" dirty="0" err="1">
                <a:solidFill>
                  <a:srgbClr val="000000"/>
                </a:solidFill>
              </a:rPr>
              <a:t>Russell과</a:t>
            </a:r>
            <a:r>
              <a:rPr lang="en-US" sz="2400" dirty="0">
                <a:solidFill>
                  <a:srgbClr val="000000"/>
                </a:solidFill>
              </a:rPr>
              <a:t> Peter </a:t>
            </a:r>
            <a:r>
              <a:rPr lang="en-US" sz="2400" dirty="0" err="1">
                <a:solidFill>
                  <a:srgbClr val="000000"/>
                </a:solidFill>
              </a:rPr>
              <a:t>Norvig의</a:t>
            </a:r>
            <a:r>
              <a:rPr lang="en-US" sz="2400" dirty="0">
                <a:solidFill>
                  <a:srgbClr val="000000"/>
                </a:solidFill>
              </a:rPr>
              <a:t> </a:t>
            </a:r>
            <a:r>
              <a:rPr lang="en-US" sz="2400" dirty="0" err="1">
                <a:solidFill>
                  <a:srgbClr val="000000"/>
                </a:solidFill>
              </a:rPr>
              <a:t>인공</a:t>
            </a:r>
            <a:r>
              <a:rPr lang="en-US" sz="2400" dirty="0">
                <a:solidFill>
                  <a:srgbClr val="000000"/>
                </a:solidFill>
              </a:rPr>
              <a:t> </a:t>
            </a:r>
            <a:r>
              <a:rPr lang="en-US" sz="2400" dirty="0" err="1">
                <a:solidFill>
                  <a:srgbClr val="000000"/>
                </a:solidFill>
              </a:rPr>
              <a:t>지능</a:t>
            </a:r>
            <a:r>
              <a:rPr lang="en-US" sz="2400" dirty="0">
                <a:solidFill>
                  <a:srgbClr val="000000"/>
                </a:solidFill>
              </a:rPr>
              <a:t>: </a:t>
            </a:r>
            <a:r>
              <a:rPr lang="en-US" sz="2400" dirty="0" err="1">
                <a:solidFill>
                  <a:srgbClr val="000000"/>
                </a:solidFill>
              </a:rPr>
              <a:t>현대적인</a:t>
            </a:r>
            <a:r>
              <a:rPr lang="en-US" sz="2400" dirty="0">
                <a:solidFill>
                  <a:srgbClr val="000000"/>
                </a:solidFill>
              </a:rPr>
              <a:t> </a:t>
            </a:r>
            <a:r>
              <a:rPr lang="en-US" sz="2400" dirty="0" err="1">
                <a:solidFill>
                  <a:srgbClr val="000000"/>
                </a:solidFill>
              </a:rPr>
              <a:t>접근</a:t>
            </a:r>
            <a:r>
              <a:rPr lang="en-US" sz="2400" dirty="0">
                <a:solidFill>
                  <a:srgbClr val="000000"/>
                </a:solidFill>
              </a:rPr>
              <a:t> </a:t>
            </a:r>
            <a:r>
              <a:rPr lang="en-US" sz="2400" dirty="0" err="1">
                <a:solidFill>
                  <a:srgbClr val="000000"/>
                </a:solidFill>
              </a:rPr>
              <a:t>방식은</a:t>
            </a:r>
            <a:r>
              <a:rPr lang="en-US" sz="2400" dirty="0">
                <a:solidFill>
                  <a:srgbClr val="000000"/>
                </a:solidFill>
              </a:rPr>
              <a:t> </a:t>
            </a:r>
            <a:r>
              <a:rPr lang="en-US" sz="2400" dirty="0" err="1">
                <a:solidFill>
                  <a:srgbClr val="000000"/>
                </a:solidFill>
              </a:rPr>
              <a:t>다음과</a:t>
            </a:r>
            <a:r>
              <a:rPr lang="en-US" sz="2400" dirty="0">
                <a:solidFill>
                  <a:srgbClr val="000000"/>
                </a:solidFill>
              </a:rPr>
              <a:t> </a:t>
            </a:r>
            <a:r>
              <a:rPr lang="en-US" sz="2400" dirty="0" err="1">
                <a:solidFill>
                  <a:srgbClr val="000000"/>
                </a:solidFill>
              </a:rPr>
              <a:t>같이</a:t>
            </a:r>
            <a:r>
              <a:rPr lang="en-US" sz="2400" dirty="0">
                <a:solidFill>
                  <a:srgbClr val="000000"/>
                </a:solidFill>
              </a:rPr>
              <a:t> </a:t>
            </a:r>
            <a:r>
              <a:rPr lang="en-US" sz="2400" dirty="0" err="1">
                <a:solidFill>
                  <a:srgbClr val="000000"/>
                </a:solidFill>
              </a:rPr>
              <a:t>컴퓨터</a:t>
            </a:r>
            <a:r>
              <a:rPr lang="en-US" sz="2400" dirty="0">
                <a:solidFill>
                  <a:srgbClr val="000000"/>
                </a:solidFill>
              </a:rPr>
              <a:t> </a:t>
            </a:r>
            <a:r>
              <a:rPr lang="en-US" sz="2400" dirty="0" err="1">
                <a:solidFill>
                  <a:srgbClr val="000000"/>
                </a:solidFill>
              </a:rPr>
              <a:t>시스템을</a:t>
            </a:r>
            <a:r>
              <a:rPr lang="en-US" sz="2400" dirty="0">
                <a:solidFill>
                  <a:srgbClr val="000000"/>
                </a:solidFill>
              </a:rPr>
              <a:t> </a:t>
            </a:r>
            <a:r>
              <a:rPr lang="en-US" sz="2400" dirty="0" err="1">
                <a:solidFill>
                  <a:srgbClr val="000000"/>
                </a:solidFill>
              </a:rPr>
              <a:t>차별화하는</a:t>
            </a:r>
            <a:r>
              <a:rPr lang="en-US" sz="2400" dirty="0">
                <a:solidFill>
                  <a:srgbClr val="000000"/>
                </a:solidFill>
              </a:rPr>
              <a:t> </a:t>
            </a:r>
            <a:r>
              <a:rPr lang="en-US" sz="2400" dirty="0" err="1">
                <a:solidFill>
                  <a:srgbClr val="000000"/>
                </a:solidFill>
              </a:rPr>
              <a:t>AI의</a:t>
            </a:r>
            <a:r>
              <a:rPr lang="en-US" sz="2400" dirty="0">
                <a:solidFill>
                  <a:srgbClr val="000000"/>
                </a:solidFill>
              </a:rPr>
              <a:t> 네 </a:t>
            </a:r>
            <a:r>
              <a:rPr lang="en-US" sz="2400" dirty="0" err="1">
                <a:solidFill>
                  <a:srgbClr val="000000"/>
                </a:solidFill>
              </a:rPr>
              <a:t>가지</a:t>
            </a:r>
            <a:r>
              <a:rPr lang="en-US" sz="2400" dirty="0">
                <a:solidFill>
                  <a:srgbClr val="000000"/>
                </a:solidFill>
              </a:rPr>
              <a:t> </a:t>
            </a:r>
            <a:r>
              <a:rPr lang="en-US" sz="2400" dirty="0" err="1">
                <a:solidFill>
                  <a:srgbClr val="000000"/>
                </a:solidFill>
              </a:rPr>
              <a:t>잠재적</a:t>
            </a:r>
            <a:r>
              <a:rPr lang="en-US" sz="2400" dirty="0">
                <a:solidFill>
                  <a:srgbClr val="000000"/>
                </a:solidFill>
              </a:rPr>
              <a:t> </a:t>
            </a:r>
            <a:r>
              <a:rPr lang="en-US" sz="2400" dirty="0" err="1">
                <a:solidFill>
                  <a:srgbClr val="000000"/>
                </a:solidFill>
              </a:rPr>
              <a:t>목표</a:t>
            </a:r>
            <a:r>
              <a:rPr lang="en-US" sz="2400" dirty="0">
                <a:solidFill>
                  <a:srgbClr val="000000"/>
                </a:solidFill>
              </a:rPr>
              <a:t> </a:t>
            </a:r>
            <a:r>
              <a:rPr lang="en-US" sz="2400" dirty="0" err="1">
                <a:solidFill>
                  <a:srgbClr val="000000"/>
                </a:solidFill>
              </a:rPr>
              <a:t>또는</a:t>
            </a:r>
            <a:r>
              <a:rPr lang="en-US" sz="2400" dirty="0">
                <a:solidFill>
                  <a:srgbClr val="000000"/>
                </a:solidFill>
              </a:rPr>
              <a:t> </a:t>
            </a:r>
            <a:r>
              <a:rPr lang="en-US" sz="2400" dirty="0" err="1">
                <a:solidFill>
                  <a:srgbClr val="000000"/>
                </a:solidFill>
              </a:rPr>
              <a:t>정의</a:t>
            </a:r>
            <a:endParaRPr sz="2400" dirty="0">
              <a:solidFill>
                <a:srgbClr val="000000"/>
              </a:solidFill>
            </a:endParaRPr>
          </a:p>
          <a:p>
            <a:pPr marL="228600" lvl="0" indent="-228600" algn="l" rtl="0">
              <a:lnSpc>
                <a:spcPct val="120000"/>
              </a:lnSpc>
              <a:spcBef>
                <a:spcPts val="1000"/>
              </a:spcBef>
              <a:spcAft>
                <a:spcPts val="0"/>
              </a:spcAft>
              <a:buSzPts val="2000"/>
              <a:buFont typeface="Noto Sans Symbols"/>
              <a:buChar char="✔"/>
            </a:pPr>
            <a:r>
              <a:rPr lang="en-US" b="1" dirty="0"/>
              <a:t>Human approach:</a:t>
            </a:r>
            <a:endParaRPr dirty="0"/>
          </a:p>
          <a:p>
            <a:pPr marL="457200" lvl="1" indent="0" algn="l" rtl="0">
              <a:lnSpc>
                <a:spcPct val="120000"/>
              </a:lnSpc>
              <a:spcBef>
                <a:spcPts val="500"/>
              </a:spcBef>
              <a:spcAft>
                <a:spcPts val="0"/>
              </a:spcAft>
              <a:buSzPts val="1800"/>
              <a:buNone/>
            </a:pPr>
            <a:r>
              <a:rPr lang="en-US" dirty="0"/>
              <a:t>Systems that think like humans</a:t>
            </a:r>
            <a:endParaRPr dirty="0"/>
          </a:p>
          <a:p>
            <a:pPr marL="457200" lvl="1" indent="0" algn="l" rtl="0">
              <a:lnSpc>
                <a:spcPct val="120000"/>
              </a:lnSpc>
              <a:spcBef>
                <a:spcPts val="500"/>
              </a:spcBef>
              <a:spcAft>
                <a:spcPts val="0"/>
              </a:spcAft>
              <a:buSzPts val="1800"/>
              <a:buNone/>
            </a:pPr>
            <a:r>
              <a:rPr lang="en-US" dirty="0"/>
              <a:t>Systems that act like humans</a:t>
            </a:r>
            <a:endParaRPr dirty="0"/>
          </a:p>
          <a:p>
            <a:pPr marL="0" lvl="0" indent="0" algn="l" rtl="0">
              <a:lnSpc>
                <a:spcPct val="120000"/>
              </a:lnSpc>
              <a:spcBef>
                <a:spcPts val="1000"/>
              </a:spcBef>
              <a:spcAft>
                <a:spcPts val="0"/>
              </a:spcAft>
              <a:buSzPts val="2000"/>
              <a:buNone/>
            </a:pPr>
            <a:endParaRPr dirty="0"/>
          </a:p>
          <a:p>
            <a:pPr marL="228600" lvl="0" indent="-228600" algn="l" rtl="0">
              <a:lnSpc>
                <a:spcPct val="120000"/>
              </a:lnSpc>
              <a:spcBef>
                <a:spcPts val="1000"/>
              </a:spcBef>
              <a:spcAft>
                <a:spcPts val="0"/>
              </a:spcAft>
              <a:buSzPts val="2000"/>
              <a:buFont typeface="Noto Sans Symbols"/>
              <a:buChar char="✔"/>
            </a:pPr>
            <a:r>
              <a:rPr lang="en-US" b="1" dirty="0"/>
              <a:t>Ideal approach:</a:t>
            </a:r>
            <a:endParaRPr dirty="0"/>
          </a:p>
          <a:p>
            <a:pPr marL="457200" lvl="1" indent="0" algn="l" rtl="0">
              <a:lnSpc>
                <a:spcPct val="120000"/>
              </a:lnSpc>
              <a:spcBef>
                <a:spcPts val="500"/>
              </a:spcBef>
              <a:spcAft>
                <a:spcPts val="0"/>
              </a:spcAft>
              <a:buSzPts val="1800"/>
              <a:buNone/>
            </a:pPr>
            <a:r>
              <a:rPr lang="en-US" dirty="0"/>
              <a:t>Systems that think rationally</a:t>
            </a:r>
            <a:endParaRPr dirty="0"/>
          </a:p>
          <a:p>
            <a:pPr marL="457200" lvl="1" indent="0" algn="l" rtl="0">
              <a:lnSpc>
                <a:spcPct val="120000"/>
              </a:lnSpc>
              <a:spcBef>
                <a:spcPts val="500"/>
              </a:spcBef>
              <a:spcAft>
                <a:spcPts val="0"/>
              </a:spcAft>
              <a:buSzPts val="1800"/>
              <a:buNone/>
            </a:pPr>
            <a:r>
              <a:rPr lang="en-US" dirty="0"/>
              <a:t>Systems that act rationally</a:t>
            </a:r>
            <a:endParaRPr dirty="0"/>
          </a:p>
          <a:p>
            <a:pPr marL="228600" lvl="0" indent="-139700" algn="l" rtl="0">
              <a:lnSpc>
                <a:spcPct val="150000"/>
              </a:lnSpc>
              <a:spcBef>
                <a:spcPts val="1000"/>
              </a:spcBef>
              <a:spcAft>
                <a:spcPts val="0"/>
              </a:spcAft>
              <a:buClr>
                <a:srgbClr val="B71E42"/>
              </a:buClr>
              <a:buSzPts val="1400"/>
              <a:buNone/>
            </a:pPr>
            <a:endParaRPr sz="1400" dirty="0"/>
          </a:p>
        </p:txBody>
      </p:sp>
      <p:sp>
        <p:nvSpPr>
          <p:cNvPr id="125" name="Google Shape;125;p4"/>
          <p:cNvSpPr txBox="1"/>
          <p:nvPr/>
        </p:nvSpPr>
        <p:spPr>
          <a:xfrm>
            <a:off x="5583044" y="2667840"/>
            <a:ext cx="6214800" cy="34170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C00000"/>
              </a:buClr>
              <a:buSzPts val="1800"/>
              <a:buFont typeface="Arial"/>
              <a:buChar char="•"/>
            </a:pPr>
            <a:r>
              <a:rPr lang="en-US" sz="1800">
                <a:solidFill>
                  <a:schemeClr val="dk1"/>
                </a:solidFill>
                <a:latin typeface="Gill Sans"/>
                <a:ea typeface="Gill Sans"/>
                <a:cs typeface="Gill Sans"/>
                <a:sym typeface="Gill Sans"/>
              </a:rPr>
              <a:t>가장 단순한 형태의 인공 지능은 컴퓨터 과학과 강력한 데이터 세트를 결합한 모델 </a:t>
            </a: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C00000"/>
              </a:buClr>
              <a:buSzPts val="1800"/>
              <a:buFont typeface="Arial"/>
              <a:buChar char="•"/>
            </a:pPr>
            <a:r>
              <a:rPr lang="en-US" sz="1800">
                <a:solidFill>
                  <a:schemeClr val="dk1"/>
                </a:solidFill>
                <a:latin typeface="Gill Sans"/>
                <a:ea typeface="Gill Sans"/>
                <a:cs typeface="Gill Sans"/>
                <a:sym typeface="Gill Sans"/>
              </a:rPr>
              <a:t>AI를 초기에 성공적으로 적용한 전문가 시스템은 인간의 의사 결정 과정을 모방</a:t>
            </a:r>
            <a:endParaRPr sz="1800">
              <a:solidFill>
                <a:schemeClr val="dk1"/>
              </a:solidFill>
              <a:latin typeface="Gill Sans"/>
              <a:ea typeface="Gill Sans"/>
              <a:cs typeface="Gill Sans"/>
              <a:sym typeface="Gill Sans"/>
            </a:endParaRPr>
          </a:p>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C00000"/>
              </a:buClr>
              <a:buSzPts val="1800"/>
              <a:buFont typeface="Arial"/>
              <a:buChar char="•"/>
            </a:pPr>
            <a:r>
              <a:rPr lang="en-US" sz="1800">
                <a:solidFill>
                  <a:schemeClr val="dk1"/>
                </a:solidFill>
                <a:latin typeface="Gill Sans"/>
                <a:ea typeface="Gill Sans"/>
                <a:cs typeface="Gill Sans"/>
                <a:sym typeface="Gill Sans"/>
              </a:rPr>
              <a:t>오늘날 인공 지능에는 인공 지능과 함께 자주 언급되는 기계 학습 및 딥 러닝의 하위 분야를 지칭</a:t>
            </a: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C00000"/>
              </a:buClr>
              <a:buSzPts val="1800"/>
              <a:buFont typeface="Arial"/>
              <a:buChar char="•"/>
            </a:pPr>
            <a:r>
              <a:rPr lang="en-US" sz="1800">
                <a:solidFill>
                  <a:schemeClr val="dk1"/>
                </a:solidFill>
                <a:latin typeface="Gill Sans"/>
                <a:ea typeface="Gill Sans"/>
                <a:cs typeface="Gill Sans"/>
                <a:sym typeface="Gill Sans"/>
              </a:rPr>
              <a:t>이러한 분야는 일반적으로 입력 데이터를 기반으로 예측 또는 분류를 수행하는 AI 알고리즘으로 구성</a:t>
            </a: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C00000"/>
              </a:buClr>
              <a:buSzPts val="1800"/>
              <a:buFont typeface="Arial"/>
              <a:buChar char="•"/>
            </a:pPr>
            <a:r>
              <a:rPr lang="en-US" sz="1800">
                <a:solidFill>
                  <a:schemeClr val="dk1"/>
                </a:solidFill>
                <a:latin typeface="Gill Sans"/>
                <a:ea typeface="Gill Sans"/>
                <a:cs typeface="Gill Sans"/>
                <a:sym typeface="Gill Sans"/>
              </a:rPr>
              <a:t>머신 러닝은 일부 전문가 시스템의 품질을 개선하고 더 쉽게 만들 수 있음</a:t>
            </a:r>
            <a:endParaRPr sz="1800">
              <a:solidFill>
                <a:schemeClr val="dk1"/>
              </a:solidFill>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0"/>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자율주행 정의</a:t>
            </a:r>
            <a:endParaRPr/>
          </a:p>
        </p:txBody>
      </p:sp>
      <p:sp>
        <p:nvSpPr>
          <p:cNvPr id="419" name="Google Shape;419;p40"/>
          <p:cNvSpPr txBox="1"/>
          <p:nvPr/>
        </p:nvSpPr>
        <p:spPr>
          <a:xfrm>
            <a:off x="1451579" y="1454980"/>
            <a:ext cx="10139786" cy="3948039"/>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자율주행차의 정의 </a:t>
            </a:r>
            <a:endParaRPr sz="2000">
              <a:solidFill>
                <a:schemeClr val="dk1"/>
              </a:solidFill>
              <a:latin typeface="Gill Sans"/>
              <a:ea typeface="Gill Sans"/>
              <a:cs typeface="Gill Sans"/>
              <a:sym typeface="Gill Sans"/>
            </a:endParaRPr>
          </a:p>
        </p:txBody>
      </p:sp>
      <p:pic>
        <p:nvPicPr>
          <p:cNvPr id="420" name="Google Shape;420;p40"/>
          <p:cNvPicPr preferRelativeResize="0"/>
          <p:nvPr/>
        </p:nvPicPr>
        <p:blipFill rotWithShape="1">
          <a:blip r:embed="rId3">
            <a:alphaModFix/>
          </a:blip>
          <a:srcRect/>
          <a:stretch/>
        </p:blipFill>
        <p:spPr>
          <a:xfrm>
            <a:off x="1957560" y="1981750"/>
            <a:ext cx="7302845" cy="388986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1"/>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자율주행차와 인공지능 기술</a:t>
            </a:r>
            <a:endParaRPr/>
          </a:p>
        </p:txBody>
      </p:sp>
      <p:sp>
        <p:nvSpPr>
          <p:cNvPr id="426" name="Google Shape;426;p41"/>
          <p:cNvSpPr txBox="1"/>
          <p:nvPr/>
        </p:nvSpPr>
        <p:spPr>
          <a:xfrm>
            <a:off x="1451579" y="1454980"/>
            <a:ext cx="10139786" cy="3948039"/>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자율주행 핵심기술 </a:t>
            </a:r>
            <a:br>
              <a:rPr lang="en-US" sz="2000">
                <a:solidFill>
                  <a:schemeClr val="dk1"/>
                </a:solidFill>
                <a:latin typeface="Gill Sans"/>
                <a:ea typeface="Gill Sans"/>
                <a:cs typeface="Gill Sans"/>
                <a:sym typeface="Gill Sans"/>
              </a:rPr>
            </a:br>
            <a:r>
              <a:rPr lang="en-US" sz="2000">
                <a:solidFill>
                  <a:schemeClr val="dk1"/>
                </a:solidFill>
                <a:latin typeface="Gill Sans"/>
                <a:ea typeface="Gill Sans"/>
                <a:cs typeface="Gill Sans"/>
                <a:sym typeface="Gill Sans"/>
              </a:rPr>
              <a:t>- 라이다 센서 카메라 레이더 초음파 센서 적외선 등을 이용하여 운전</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딥러닝을 통한 자율 주행</a:t>
            </a:r>
            <a:br>
              <a:rPr lang="en-US" sz="2000">
                <a:solidFill>
                  <a:schemeClr val="dk1"/>
                </a:solidFill>
                <a:latin typeface="Gill Sans"/>
                <a:ea typeface="Gill Sans"/>
                <a:cs typeface="Gill Sans"/>
                <a:sym typeface="Gill Sans"/>
              </a:rPr>
            </a:br>
            <a:r>
              <a:rPr lang="en-US" sz="2000">
                <a:solidFill>
                  <a:schemeClr val="dk1"/>
                </a:solidFill>
                <a:latin typeface="Gill Sans"/>
                <a:ea typeface="Gill Sans"/>
                <a:cs typeface="Gill Sans"/>
                <a:sym typeface="Gill Sans"/>
              </a:rPr>
              <a:t>- 다양한 경험을 통한 수학적 모델 구축</a:t>
            </a:r>
            <a:br>
              <a:rPr lang="en-US" sz="2000">
                <a:solidFill>
                  <a:schemeClr val="dk1"/>
                </a:solidFill>
                <a:latin typeface="Gill Sans"/>
                <a:ea typeface="Gill Sans"/>
                <a:cs typeface="Gill Sans"/>
                <a:sym typeface="Gill Sans"/>
              </a:rPr>
            </a:br>
            <a:r>
              <a:rPr lang="en-US" sz="2000">
                <a:solidFill>
                  <a:schemeClr val="dk1"/>
                </a:solidFill>
                <a:latin typeface="Gill Sans"/>
                <a:ea typeface="Gill Sans"/>
                <a:cs typeface="Gill Sans"/>
                <a:sym typeface="Gill Sans"/>
              </a:rPr>
              <a:t>- 주행 데이터를 많이 학습할 수록 완성도 향상</a:t>
            </a:r>
            <a:br>
              <a:rPr lang="en-US" sz="2000">
                <a:solidFill>
                  <a:schemeClr val="dk1"/>
                </a:solidFill>
                <a:latin typeface="Gill Sans"/>
                <a:ea typeface="Gill Sans"/>
                <a:cs typeface="Gill Sans"/>
                <a:sym typeface="Gill Sans"/>
              </a:rPr>
            </a:br>
            <a:r>
              <a:rPr lang="en-US" sz="2000">
                <a:solidFill>
                  <a:schemeClr val="dk1"/>
                </a:solidFill>
                <a:latin typeface="Gill Sans"/>
                <a:ea typeface="Gill Sans"/>
                <a:cs typeface="Gill Sans"/>
                <a:sym typeface="Gill Sans"/>
              </a:rPr>
              <a:t>- 차 실내 환경 및 운전모드 자율 제어</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AI 기반 자율주행차</a:t>
            </a:r>
            <a:br>
              <a:rPr lang="en-US" sz="2000">
                <a:solidFill>
                  <a:schemeClr val="dk1"/>
                </a:solidFill>
                <a:latin typeface="Gill Sans"/>
                <a:ea typeface="Gill Sans"/>
                <a:cs typeface="Gill Sans"/>
                <a:sym typeface="Gill Sans"/>
              </a:rPr>
            </a:br>
            <a:r>
              <a:rPr lang="en-US" sz="2000">
                <a:solidFill>
                  <a:schemeClr val="dk1"/>
                </a:solidFill>
                <a:latin typeface="Gill Sans"/>
                <a:ea typeface="Gill Sans"/>
                <a:cs typeface="Gill Sans"/>
                <a:sym typeface="Gill Sans"/>
              </a:rPr>
              <a:t>- 운전자의 부주의와 조작 실수를 대처할 수 있는 방안 개발 필요</a:t>
            </a:r>
            <a:br>
              <a:rPr lang="en-US" sz="2000">
                <a:solidFill>
                  <a:schemeClr val="dk1"/>
                </a:solidFill>
                <a:latin typeface="Gill Sans"/>
                <a:ea typeface="Gill Sans"/>
                <a:cs typeface="Gill Sans"/>
                <a:sym typeface="Gill Sans"/>
              </a:rPr>
            </a:br>
            <a:r>
              <a:rPr lang="en-US" sz="2000">
                <a:solidFill>
                  <a:schemeClr val="dk1"/>
                </a:solidFill>
                <a:latin typeface="Gill Sans"/>
                <a:ea typeface="Gill Sans"/>
                <a:cs typeface="Gill Sans"/>
                <a:sym typeface="Gill Sans"/>
              </a:rPr>
              <a:t>- 혼동 패턴을 통한 사고가 일어나지 않도록 대비가 필요 </a:t>
            </a:r>
            <a:br>
              <a:rPr lang="en-US" sz="2000">
                <a:solidFill>
                  <a:schemeClr val="dk1"/>
                </a:solidFill>
                <a:latin typeface="Gill Sans"/>
                <a:ea typeface="Gill Sans"/>
                <a:cs typeface="Gill Sans"/>
                <a:sym typeface="Gill Sans"/>
              </a:rPr>
            </a:br>
            <a:r>
              <a:rPr lang="en-US" sz="2000">
                <a:solidFill>
                  <a:schemeClr val="dk1"/>
                </a:solidFill>
                <a:latin typeface="Gill Sans"/>
                <a:ea typeface="Gill Sans"/>
                <a:cs typeface="Gill Sans"/>
                <a:sym typeface="Gill Sans"/>
              </a:rPr>
              <a:t>- 국가간 도로 형태 차이로 인한 오류 대비 필요</a:t>
            </a:r>
            <a:endParaRPr sz="2000">
              <a:solidFill>
                <a:schemeClr val="dk1"/>
              </a:solidFill>
              <a:latin typeface="Gill Sans"/>
              <a:ea typeface="Gill Sans"/>
              <a:cs typeface="Gill Sans"/>
              <a:sym typeface="Gill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2"/>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NATURAL LANGUAGE PROCESS (자연어 처리)</a:t>
            </a:r>
            <a:endParaRPr/>
          </a:p>
        </p:txBody>
      </p:sp>
      <p:sp>
        <p:nvSpPr>
          <p:cNvPr id="432" name="Google Shape;432;p42"/>
          <p:cNvSpPr txBox="1"/>
          <p:nvPr/>
        </p:nvSpPr>
        <p:spPr>
          <a:xfrm>
            <a:off x="1451579" y="1454980"/>
            <a:ext cx="10139786" cy="44886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자연어(NL: Natural Language)  </a:t>
            </a:r>
            <a:br>
              <a:rPr lang="en-US" sz="20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인간이 일상생활에서 의사소통을 위해 사용하는 언어딥러닝을 통한 자율 주행</a:t>
            </a:r>
            <a:endParaRPr sz="16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컴퓨터가 자연어를 처리하여 기계어로 인식하는 과정 </a:t>
            </a:r>
            <a:br>
              <a:rPr lang="en-US" sz="20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컴퓨터로 인간의 지능을 모방하는 기술</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기계어</a:t>
            </a:r>
            <a:br>
              <a:rPr lang="en-US" sz="20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컴퓨터의 CPU가 명령을 처리할 때 사용하는 언어 </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이진화 된 숫자 이진법으로 구성</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프로그래머가 이진법의 기계어 의미를 이해하고 사용하기 어려움</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이진법의 수를 그 의미가 잘 나타나는 단어로 바꾸고자 Assembly 개발</a:t>
            </a:r>
            <a:endParaRPr sz="200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ts val="2000"/>
              <a:buFont typeface="Arial"/>
              <a:buChar char="•"/>
            </a:pPr>
            <a:r>
              <a:rPr lang="en-US" sz="2000">
                <a:solidFill>
                  <a:schemeClr val="dk1"/>
                </a:solidFill>
                <a:latin typeface="Gill Sans"/>
                <a:ea typeface="Gill Sans"/>
                <a:cs typeface="Gill Sans"/>
                <a:sym typeface="Gill Sans"/>
              </a:rPr>
              <a:t>Assembly </a:t>
            </a:r>
            <a:br>
              <a:rPr lang="en-US" sz="20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기계어에 의한 숫자를 의미 있는 단어로 바꿔 사람이 이해하기 쉽게 만든 언어</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기계어: 10001011 vs 어셈블리어: MOV</a:t>
            </a:r>
            <a:br>
              <a:rPr lang="en-US" sz="1600">
                <a:solidFill>
                  <a:schemeClr val="dk1"/>
                </a:solidFill>
                <a:latin typeface="Gill Sans"/>
                <a:ea typeface="Gill Sans"/>
                <a:cs typeface="Gill Sans"/>
                <a:sym typeface="Gill Sans"/>
              </a:rPr>
            </a:br>
            <a:r>
              <a:rPr lang="en-US" sz="1600">
                <a:solidFill>
                  <a:schemeClr val="dk1"/>
                </a:solidFill>
                <a:latin typeface="Gill Sans"/>
                <a:ea typeface="Gill Sans"/>
                <a:cs typeface="Gill Sans"/>
                <a:sym typeface="Gill Sans"/>
              </a:rPr>
              <a:t>- Assembly어를 사용할 경우 기계는 그것을 알아차리기 어려움 </a:t>
            </a:r>
            <a:br>
              <a:rPr lang="en-US" sz="1600">
                <a:solidFill>
                  <a:schemeClr val="dk1"/>
                </a:solidFill>
                <a:latin typeface="Gill Sans"/>
                <a:ea typeface="Gill Sans"/>
                <a:cs typeface="Gill Sans"/>
                <a:sym typeface="Gill Sans"/>
              </a:rPr>
            </a:br>
            <a:endParaRPr sz="2000">
              <a:solidFill>
                <a:schemeClr val="dk1"/>
              </a:solidFill>
              <a:latin typeface="Gill Sans"/>
              <a:ea typeface="Gill Sans"/>
              <a:cs typeface="Gill Sans"/>
              <a:sym typeface="Gill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3"/>
          <p:cNvSpPr txBox="1">
            <a:spLocks noGrp="1"/>
          </p:cNvSpPr>
          <p:nvPr>
            <p:ph type="title"/>
          </p:nvPr>
        </p:nvSpPr>
        <p:spPr>
          <a:xfrm>
            <a:off x="1451575" y="804525"/>
            <a:ext cx="9638400" cy="1049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NATURAL LANGUAGE PROCESS (자연어 처리) 방법</a:t>
            </a:r>
            <a:endParaRPr/>
          </a:p>
        </p:txBody>
      </p:sp>
      <p:sp>
        <p:nvSpPr>
          <p:cNvPr id="438" name="Google Shape;438;p43"/>
          <p:cNvSpPr txBox="1"/>
          <p:nvPr/>
        </p:nvSpPr>
        <p:spPr>
          <a:xfrm>
            <a:off x="1270748" y="1454980"/>
            <a:ext cx="10643346" cy="44886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50000"/>
              </a:lnSpc>
              <a:spcBef>
                <a:spcPts val="0"/>
              </a:spcBef>
              <a:spcAft>
                <a:spcPts val="0"/>
              </a:spcAft>
              <a:buClr>
                <a:srgbClr val="B71E42"/>
              </a:buClr>
              <a:buSzPts val="2000"/>
              <a:buFont typeface="Arial"/>
              <a:buChar char="•"/>
            </a:pPr>
            <a:r>
              <a:rPr lang="en-US" sz="2000" b="0" i="0" u="none" strike="noStrike" cap="none">
                <a:solidFill>
                  <a:srgbClr val="000000"/>
                </a:solidFill>
                <a:latin typeface="Gill Sans"/>
                <a:ea typeface="Gill Sans"/>
                <a:cs typeface="Gill Sans"/>
                <a:sym typeface="Gill Sans"/>
              </a:rPr>
              <a:t>고급언어</a:t>
            </a:r>
            <a:br>
              <a:rPr lang="en-US" sz="2000" b="0" i="0" u="none" strike="noStrike" cap="none">
                <a:solidFill>
                  <a:srgbClr val="000000"/>
                </a:solidFill>
                <a:latin typeface="Gill Sans"/>
                <a:ea typeface="Gill Sans"/>
                <a:cs typeface="Gill Sans"/>
                <a:sym typeface="Gill Sans"/>
              </a:rPr>
            </a:br>
            <a:r>
              <a:rPr lang="en-US" sz="1600" b="0" i="0" u="none" strike="noStrike" cap="none">
                <a:solidFill>
                  <a:srgbClr val="000000"/>
                </a:solidFill>
                <a:latin typeface="Gill Sans"/>
                <a:ea typeface="Gill Sans"/>
                <a:cs typeface="Gill Sans"/>
                <a:sym typeface="Gill Sans"/>
              </a:rPr>
              <a:t>- 프로그래밍 언어의 문법구조가 기계어와 유사한 경우: 로우 레벨 랭귀지(Low-Level Language) 저급언어라 지칭</a:t>
            </a:r>
            <a:br>
              <a:rPr lang="en-US" sz="1600" b="0" i="0" u="none" strike="noStrike" cap="none">
                <a:solidFill>
                  <a:srgbClr val="000000"/>
                </a:solidFill>
                <a:latin typeface="Gill Sans"/>
                <a:ea typeface="Gill Sans"/>
                <a:cs typeface="Gill Sans"/>
                <a:sym typeface="Gill Sans"/>
              </a:rPr>
            </a:br>
            <a:r>
              <a:rPr lang="en-US" sz="1600" b="0" i="0" u="none" strike="noStrike" cap="none">
                <a:solidFill>
                  <a:srgbClr val="000000"/>
                </a:solidFill>
                <a:latin typeface="Gill Sans"/>
                <a:ea typeface="Gill Sans"/>
                <a:cs typeface="Gill Sans"/>
                <a:sym typeface="Gill Sans"/>
              </a:rPr>
              <a:t>- 사람들이 이해하기 편하도록 만들어진 프로그램의 경우: 하이 레벨 랭귀지(High-Level Language) 고급언어라고 함</a:t>
            </a:r>
            <a:br>
              <a:rPr lang="en-US" sz="1600" b="0" i="0" u="none" strike="noStrike" cap="none">
                <a:solidFill>
                  <a:srgbClr val="000000"/>
                </a:solidFill>
                <a:latin typeface="Gill Sans"/>
                <a:ea typeface="Gill Sans"/>
                <a:cs typeface="Gill Sans"/>
                <a:sym typeface="Gill Sans"/>
              </a:rPr>
            </a:br>
            <a:r>
              <a:rPr lang="en-US" sz="1600" b="0" i="0" u="none" strike="noStrike" cap="none">
                <a:solidFill>
                  <a:srgbClr val="000000"/>
                </a:solidFill>
                <a:latin typeface="Gill Sans"/>
                <a:ea typeface="Gill Sans"/>
                <a:cs typeface="Gill Sans"/>
                <a:sym typeface="Gill Sans"/>
              </a:rPr>
              <a:t>- 하이(High-Leve)와 로우(Low-Level)는 성능이 아닌, 사람의 언어 기계의 언어와 어느 정도 가까운지 나타내는 표현</a:t>
            </a:r>
            <a:endParaRPr sz="1600" b="0" i="0" u="none" strike="noStrike" cap="none">
              <a:solidFill>
                <a:srgbClr val="000000"/>
              </a:solidFill>
              <a:latin typeface="Gill Sans"/>
              <a:ea typeface="Gill Sans"/>
              <a:cs typeface="Gill Sans"/>
              <a:sym typeface="Gill Sans"/>
            </a:endParaRPr>
          </a:p>
          <a:p>
            <a:pPr marL="228600" marR="0" lvl="0" indent="-127000" algn="l" rtl="0">
              <a:lnSpc>
                <a:spcPct val="120000"/>
              </a:lnSpc>
              <a:spcBef>
                <a:spcPts val="1000"/>
              </a:spcBef>
              <a:spcAft>
                <a:spcPts val="0"/>
              </a:spcAft>
              <a:buClr>
                <a:srgbClr val="B71E42"/>
              </a:buClr>
              <a:buSzPts val="1600"/>
              <a:buFont typeface="Arial"/>
              <a:buNone/>
            </a:pPr>
            <a:endParaRPr sz="1600" b="0" i="0" u="none" strike="noStrike" cap="none">
              <a:solidFill>
                <a:srgbClr val="000000"/>
              </a:solidFill>
              <a:latin typeface="Gill Sans"/>
              <a:ea typeface="Gill Sans"/>
              <a:cs typeface="Gill Sans"/>
              <a:sym typeface="Gill Sans"/>
            </a:endParaRPr>
          </a:p>
        </p:txBody>
      </p:sp>
      <p:pic>
        <p:nvPicPr>
          <p:cNvPr id="439" name="Google Shape;439;p43"/>
          <p:cNvPicPr preferRelativeResize="0"/>
          <p:nvPr/>
        </p:nvPicPr>
        <p:blipFill rotWithShape="1">
          <a:blip r:embed="rId3">
            <a:alphaModFix/>
          </a:blip>
          <a:srcRect/>
          <a:stretch/>
        </p:blipFill>
        <p:spPr>
          <a:xfrm>
            <a:off x="2274860" y="3357869"/>
            <a:ext cx="1066667" cy="1066667"/>
          </a:xfrm>
          <a:prstGeom prst="rect">
            <a:avLst/>
          </a:prstGeom>
          <a:noFill/>
          <a:ln>
            <a:noFill/>
          </a:ln>
        </p:spPr>
      </p:pic>
      <p:pic>
        <p:nvPicPr>
          <p:cNvPr id="440" name="Google Shape;440;p43"/>
          <p:cNvPicPr preferRelativeResize="0"/>
          <p:nvPr/>
        </p:nvPicPr>
        <p:blipFill rotWithShape="1">
          <a:blip r:embed="rId4">
            <a:alphaModFix/>
          </a:blip>
          <a:srcRect/>
          <a:stretch/>
        </p:blipFill>
        <p:spPr>
          <a:xfrm>
            <a:off x="9106657" y="3358014"/>
            <a:ext cx="1057143" cy="1066667"/>
          </a:xfrm>
          <a:prstGeom prst="rect">
            <a:avLst/>
          </a:prstGeom>
          <a:noFill/>
          <a:ln>
            <a:noFill/>
          </a:ln>
        </p:spPr>
      </p:pic>
      <p:sp>
        <p:nvSpPr>
          <p:cNvPr id="441" name="Google Shape;441;p43"/>
          <p:cNvSpPr txBox="1"/>
          <p:nvPr/>
        </p:nvSpPr>
        <p:spPr>
          <a:xfrm>
            <a:off x="1949824" y="4424681"/>
            <a:ext cx="19834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ill Sans"/>
                <a:ea typeface="Gill Sans"/>
                <a:cs typeface="Gill Sans"/>
                <a:sym typeface="Gill Sans"/>
              </a:rPr>
              <a:t>사람 중심의 언어</a:t>
            </a:r>
            <a:endParaRPr/>
          </a:p>
        </p:txBody>
      </p:sp>
      <p:sp>
        <p:nvSpPr>
          <p:cNvPr id="442" name="Google Shape;442;p43"/>
          <p:cNvSpPr txBox="1"/>
          <p:nvPr/>
        </p:nvSpPr>
        <p:spPr>
          <a:xfrm>
            <a:off x="8706972" y="4410034"/>
            <a:ext cx="19834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ill Sans"/>
                <a:ea typeface="Gill Sans"/>
                <a:cs typeface="Gill Sans"/>
                <a:sym typeface="Gill Sans"/>
              </a:rPr>
              <a:t>기계 중심의 언어</a:t>
            </a:r>
            <a:endParaRPr/>
          </a:p>
        </p:txBody>
      </p:sp>
      <p:sp>
        <p:nvSpPr>
          <p:cNvPr id="443" name="Google Shape;443;p43"/>
          <p:cNvSpPr/>
          <p:nvPr/>
        </p:nvSpPr>
        <p:spPr>
          <a:xfrm>
            <a:off x="5375128" y="3520711"/>
            <a:ext cx="1721224" cy="605944"/>
          </a:xfrm>
          <a:prstGeom prst="rightArrow">
            <a:avLst>
              <a:gd name="adj1" fmla="val 50000"/>
              <a:gd name="adj2" fmla="val 50000"/>
            </a:avLst>
          </a:prstGeom>
          <a:solidFill>
            <a:schemeClr val="accent1"/>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44" name="Google Shape;444;p43"/>
          <p:cNvSpPr txBox="1"/>
          <p:nvPr/>
        </p:nvSpPr>
        <p:spPr>
          <a:xfrm>
            <a:off x="5170395" y="4332348"/>
            <a:ext cx="284405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ill Sans"/>
                <a:ea typeface="Gill Sans"/>
                <a:cs typeface="Gill Sans"/>
                <a:sym typeface="Gill Sans"/>
              </a:rPr>
              <a:t>하이 레벨 랭귀지를 기계어로 변경하는 프로그램을 컴파일러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8"/>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dirty="0"/>
              <a:t>GOOGLE BERT</a:t>
            </a:r>
            <a:endParaRPr dirty="0"/>
          </a:p>
        </p:txBody>
      </p:sp>
      <p:sp>
        <p:nvSpPr>
          <p:cNvPr id="481" name="Google Shape;481;p48"/>
          <p:cNvSpPr txBox="1"/>
          <p:nvPr/>
        </p:nvSpPr>
        <p:spPr>
          <a:xfrm>
            <a:off x="6999195" y="1454980"/>
            <a:ext cx="4592170" cy="44886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rgbClr val="B71E42"/>
              </a:buClr>
              <a:buSzPts val="2000"/>
              <a:buFont typeface="Arial"/>
              <a:buChar char="•"/>
            </a:pPr>
            <a:r>
              <a:rPr lang="en-US" sz="2000">
                <a:solidFill>
                  <a:srgbClr val="000000"/>
                </a:solidFill>
                <a:latin typeface="Gill Sans"/>
                <a:ea typeface="Gill Sans"/>
                <a:cs typeface="Gill Sans"/>
                <a:sym typeface="Gill Sans"/>
              </a:rPr>
              <a:t>구글의 사전 훈련 언어 모델</a:t>
            </a:r>
            <a:br>
              <a:rPr lang="en-US" sz="20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일부 성능평가에서 사람보다 더 높은 정확도</a:t>
            </a:r>
            <a:br>
              <a:rPr lang="en-US" sz="16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자연어처리 인공지능의 최첨단 딥러닝 모델로 각광</a:t>
            </a:r>
            <a:endParaRPr sz="1600">
              <a:solidFill>
                <a:srgbClr val="000000"/>
              </a:solidFill>
              <a:latin typeface="Gill Sans"/>
              <a:ea typeface="Gill Sans"/>
              <a:cs typeface="Gill Sans"/>
              <a:sym typeface="Gill Sans"/>
            </a:endParaRPr>
          </a:p>
          <a:p>
            <a:pPr marL="228600" marR="0" lvl="0" indent="-228600" algn="l" rtl="0">
              <a:lnSpc>
                <a:spcPct val="120000"/>
              </a:lnSpc>
              <a:spcBef>
                <a:spcPts val="1000"/>
              </a:spcBef>
              <a:spcAft>
                <a:spcPts val="0"/>
              </a:spcAft>
              <a:buClr>
                <a:srgbClr val="B71E42"/>
              </a:buClr>
              <a:buSzPts val="2000"/>
              <a:buFont typeface="Arial"/>
              <a:buChar char="•"/>
            </a:pPr>
            <a:r>
              <a:rPr lang="en-US" sz="2000" b="0" i="0" u="none" strike="noStrike" cap="none">
                <a:solidFill>
                  <a:srgbClr val="000000"/>
                </a:solidFill>
                <a:latin typeface="Gill Sans"/>
                <a:ea typeface="Gill Sans"/>
                <a:cs typeface="Gill Sans"/>
                <a:sym typeface="Gill Sans"/>
              </a:rPr>
              <a:t>텍스트 코퍼스 말뭉치</a:t>
            </a:r>
            <a:br>
              <a:rPr lang="en-US" sz="2000" b="0" i="0" u="none" strike="noStrike" cap="none">
                <a:solidFill>
                  <a:srgbClr val="000000"/>
                </a:solidFill>
                <a:latin typeface="Gill Sans"/>
                <a:ea typeface="Gill Sans"/>
                <a:cs typeface="Gill Sans"/>
                <a:sym typeface="Gill Sans"/>
              </a:rPr>
            </a:br>
            <a:r>
              <a:rPr lang="en-US" sz="1600" b="0" i="0" u="none" strike="noStrike" cap="none">
                <a:solidFill>
                  <a:srgbClr val="000000"/>
                </a:solidFill>
                <a:latin typeface="Gill Sans"/>
                <a:ea typeface="Gill Sans"/>
                <a:cs typeface="Gill Sans"/>
                <a:sym typeface="Gill Sans"/>
              </a:rPr>
              <a:t>- 범용 목적의 언어를 이해 </a:t>
            </a:r>
            <a:br>
              <a:rPr lang="en-US" sz="1600" b="0" i="0" u="none" strike="noStrike" cap="none">
                <a:solidFill>
                  <a:srgbClr val="000000"/>
                </a:solidFill>
                <a:latin typeface="Gill Sans"/>
                <a:ea typeface="Gill Sans"/>
                <a:cs typeface="Gill Sans"/>
                <a:sym typeface="Gill Sans"/>
              </a:rPr>
            </a:br>
            <a:r>
              <a:rPr lang="en-US" sz="1600" b="0" i="0" u="none" strike="noStrike" cap="none">
                <a:solidFill>
                  <a:srgbClr val="000000"/>
                </a:solidFill>
                <a:latin typeface="Gill Sans"/>
                <a:ea typeface="Gill Sans"/>
                <a:cs typeface="Gill Sans"/>
                <a:sym typeface="Gill Sans"/>
              </a:rPr>
              <a:t>- 모델을 훈련시킴</a:t>
            </a:r>
            <a:br>
              <a:rPr lang="en-US" sz="1600" b="0" i="0" u="none" strike="noStrike" cap="none">
                <a:solidFill>
                  <a:srgbClr val="000000"/>
                </a:solidFill>
                <a:latin typeface="Gill Sans"/>
                <a:ea typeface="Gill Sans"/>
                <a:cs typeface="Gill Sans"/>
                <a:sym typeface="Gill Sans"/>
              </a:rPr>
            </a:br>
            <a:r>
              <a:rPr lang="en-US" sz="1600" b="0" i="0" u="none" strike="noStrike" cap="none">
                <a:solidFill>
                  <a:srgbClr val="000000"/>
                </a:solidFill>
                <a:latin typeface="Gill Sans"/>
                <a:ea typeface="Gill Sans"/>
                <a:cs typeface="Gill Sans"/>
                <a:sym typeface="Gill Sans"/>
              </a:rPr>
              <a:t>- 실제 자연어처리 과정에 바로 적용</a:t>
            </a:r>
            <a:endParaRPr sz="1600" b="0" i="0" u="none" strike="noStrike" cap="none">
              <a:solidFill>
                <a:srgbClr val="000000"/>
              </a:solidFill>
              <a:latin typeface="Gill Sans"/>
              <a:ea typeface="Gill Sans"/>
              <a:cs typeface="Gill Sans"/>
              <a:sym typeface="Gill Sans"/>
            </a:endParaRPr>
          </a:p>
          <a:p>
            <a:pPr marL="228600" marR="0" lvl="0" indent="-228600" algn="l" rtl="0">
              <a:lnSpc>
                <a:spcPct val="120000"/>
              </a:lnSpc>
              <a:spcBef>
                <a:spcPts val="1000"/>
              </a:spcBef>
              <a:spcAft>
                <a:spcPts val="0"/>
              </a:spcAft>
              <a:buClr>
                <a:srgbClr val="B71E42"/>
              </a:buClr>
              <a:buSzPts val="2000"/>
              <a:buFont typeface="Arial"/>
              <a:buChar char="•"/>
            </a:pPr>
            <a:r>
              <a:rPr lang="en-US" sz="2000">
                <a:solidFill>
                  <a:srgbClr val="000000"/>
                </a:solidFill>
                <a:latin typeface="Gill Sans"/>
                <a:ea typeface="Gill Sans"/>
                <a:cs typeface="Gill Sans"/>
                <a:sym typeface="Gill Sans"/>
              </a:rPr>
              <a:t>사전 훈련 언어모델</a:t>
            </a:r>
            <a:br>
              <a:rPr lang="en-US" sz="20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양방향으로 사전 학습</a:t>
            </a:r>
            <a:br>
              <a:rPr lang="en-US" sz="1600">
                <a:solidFill>
                  <a:srgbClr val="000000"/>
                </a:solidFill>
                <a:latin typeface="Gill Sans"/>
                <a:ea typeface="Gill Sans"/>
                <a:cs typeface="Gill Sans"/>
                <a:sym typeface="Gill Sans"/>
              </a:rPr>
            </a:br>
            <a:r>
              <a:rPr lang="en-US" sz="1600">
                <a:solidFill>
                  <a:srgbClr val="000000"/>
                </a:solidFill>
                <a:latin typeface="Gill Sans"/>
                <a:ea typeface="Gill Sans"/>
                <a:cs typeface="Gill Sans"/>
                <a:sym typeface="Gill Sans"/>
              </a:rPr>
              <a:t>- 문장 내 모든 단어의 문맥을 고려</a:t>
            </a:r>
            <a:endParaRPr sz="2000">
              <a:solidFill>
                <a:srgbClr val="000000"/>
              </a:solidFill>
              <a:latin typeface="Gill Sans"/>
              <a:ea typeface="Gill Sans"/>
              <a:cs typeface="Gill Sans"/>
              <a:sym typeface="Gill Sans"/>
            </a:endParaRPr>
          </a:p>
          <a:p>
            <a:pPr marL="0" marR="0" lvl="0" indent="0" algn="l" rtl="0">
              <a:lnSpc>
                <a:spcPct val="120000"/>
              </a:lnSpc>
              <a:spcBef>
                <a:spcPts val="1000"/>
              </a:spcBef>
              <a:spcAft>
                <a:spcPts val="0"/>
              </a:spcAft>
              <a:buClr>
                <a:srgbClr val="B71E42"/>
              </a:buClr>
              <a:buSzPts val="2000"/>
              <a:buFont typeface="Arial"/>
              <a:buNone/>
            </a:pPr>
            <a:r>
              <a:rPr lang="en-US" sz="2000" b="0" i="0" u="none" strike="noStrike" cap="none">
                <a:solidFill>
                  <a:srgbClr val="000000"/>
                </a:solidFill>
                <a:latin typeface="Gill Sans"/>
                <a:ea typeface="Gill Sans"/>
                <a:cs typeface="Gill Sans"/>
                <a:sym typeface="Gill Sans"/>
              </a:rPr>
              <a:t> </a:t>
            </a:r>
            <a:endParaRPr sz="2000" b="0" i="0" u="none" strike="noStrike" cap="none">
              <a:solidFill>
                <a:srgbClr val="000000"/>
              </a:solidFill>
              <a:latin typeface="Gill Sans"/>
              <a:ea typeface="Gill Sans"/>
              <a:cs typeface="Gill Sans"/>
              <a:sym typeface="Gill Sans"/>
            </a:endParaRPr>
          </a:p>
        </p:txBody>
      </p:sp>
      <p:pic>
        <p:nvPicPr>
          <p:cNvPr id="482" name="Google Shape;482;p48"/>
          <p:cNvPicPr preferRelativeResize="0"/>
          <p:nvPr/>
        </p:nvPicPr>
        <p:blipFill rotWithShape="1">
          <a:blip r:embed="rId3">
            <a:alphaModFix/>
          </a:blip>
          <a:srcRect/>
          <a:stretch/>
        </p:blipFill>
        <p:spPr>
          <a:xfrm>
            <a:off x="1525538" y="2276080"/>
            <a:ext cx="4855092" cy="29951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인공지능의 발전  </a:t>
            </a:r>
            <a:endParaRPr/>
          </a:p>
        </p:txBody>
      </p:sp>
      <p:sp>
        <p:nvSpPr>
          <p:cNvPr id="131" name="Google Shape;131;p5"/>
          <p:cNvSpPr txBox="1">
            <a:spLocks noGrp="1"/>
          </p:cNvSpPr>
          <p:nvPr>
            <p:ph type="body" idx="1"/>
          </p:nvPr>
        </p:nvSpPr>
        <p:spPr>
          <a:xfrm>
            <a:off x="1451579" y="1502775"/>
            <a:ext cx="10346411" cy="4550705"/>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200"/>
              <a:buNone/>
            </a:pPr>
            <a:r>
              <a:rPr lang="en-US" sz="2200" b="1" dirty="0"/>
              <a:t>Before Deep Learning</a:t>
            </a:r>
            <a:endParaRPr dirty="0"/>
          </a:p>
          <a:p>
            <a:pPr marL="228600" lvl="0" indent="-238125" algn="l" rtl="0">
              <a:lnSpc>
                <a:spcPct val="120000"/>
              </a:lnSpc>
              <a:spcBef>
                <a:spcPts val="1000"/>
              </a:spcBef>
              <a:spcAft>
                <a:spcPts val="0"/>
              </a:spcAft>
              <a:buSzPts val="2000"/>
              <a:buChar char="•"/>
            </a:pPr>
            <a:r>
              <a:rPr lang="en-US" dirty="0" err="1"/>
              <a:t>가장</a:t>
            </a:r>
            <a:r>
              <a:rPr lang="en-US" dirty="0"/>
              <a:t> </a:t>
            </a:r>
            <a:r>
              <a:rPr lang="en-US" dirty="0" err="1"/>
              <a:t>단순한</a:t>
            </a:r>
            <a:r>
              <a:rPr lang="en-US" dirty="0"/>
              <a:t> </a:t>
            </a:r>
            <a:r>
              <a:rPr lang="en-US" dirty="0" err="1"/>
              <a:t>형태의</a:t>
            </a:r>
            <a:r>
              <a:rPr lang="en-US" dirty="0"/>
              <a:t> </a:t>
            </a:r>
            <a:r>
              <a:rPr lang="en-US" dirty="0" err="1"/>
              <a:t>인공</a:t>
            </a:r>
            <a:r>
              <a:rPr lang="en-US" dirty="0"/>
              <a:t> </a:t>
            </a:r>
            <a:r>
              <a:rPr lang="en-US" dirty="0" err="1"/>
              <a:t>지능</a:t>
            </a:r>
            <a:r>
              <a:rPr lang="en-US" dirty="0"/>
              <a:t>:  </a:t>
            </a:r>
            <a:r>
              <a:rPr lang="en-US" dirty="0" err="1"/>
              <a:t>컴퓨터</a:t>
            </a:r>
            <a:r>
              <a:rPr lang="en-US" dirty="0"/>
              <a:t> </a:t>
            </a:r>
            <a:r>
              <a:rPr lang="en-US" dirty="0" err="1"/>
              <a:t>과학과</a:t>
            </a:r>
            <a:r>
              <a:rPr lang="en-US" dirty="0"/>
              <a:t> </a:t>
            </a:r>
            <a:r>
              <a:rPr lang="en-US" dirty="0" err="1"/>
              <a:t>강력한</a:t>
            </a:r>
            <a:r>
              <a:rPr lang="en-US" dirty="0"/>
              <a:t> </a:t>
            </a:r>
            <a:r>
              <a:rPr lang="en-US" dirty="0" err="1"/>
              <a:t>데이터</a:t>
            </a:r>
            <a:r>
              <a:rPr lang="en-US" dirty="0"/>
              <a:t> </a:t>
            </a:r>
            <a:r>
              <a:rPr lang="en-US" dirty="0" err="1"/>
              <a:t>세트를</a:t>
            </a:r>
            <a:r>
              <a:rPr lang="en-US" dirty="0"/>
              <a:t> </a:t>
            </a:r>
            <a:r>
              <a:rPr lang="en-US" dirty="0" err="1"/>
              <a:t>결합한</a:t>
            </a:r>
            <a:r>
              <a:rPr lang="en-US" dirty="0"/>
              <a:t> </a:t>
            </a:r>
            <a:r>
              <a:rPr lang="en-US" dirty="0" err="1"/>
              <a:t>모델</a:t>
            </a:r>
            <a:endParaRPr dirty="0"/>
          </a:p>
          <a:p>
            <a:pPr marL="228600" lvl="0" indent="-238125" algn="l" rtl="0">
              <a:lnSpc>
                <a:spcPct val="120000"/>
              </a:lnSpc>
              <a:spcBef>
                <a:spcPts val="1000"/>
              </a:spcBef>
              <a:spcAft>
                <a:spcPts val="0"/>
              </a:spcAft>
              <a:buSzPts val="2000"/>
              <a:buChar char="•"/>
            </a:pPr>
            <a:r>
              <a:rPr lang="en-US" dirty="0" err="1"/>
              <a:t>AI를</a:t>
            </a:r>
            <a:r>
              <a:rPr lang="en-US" dirty="0"/>
              <a:t> </a:t>
            </a:r>
            <a:r>
              <a:rPr lang="en-US" dirty="0" err="1"/>
              <a:t>초기에</a:t>
            </a:r>
            <a:r>
              <a:rPr lang="en-US" dirty="0"/>
              <a:t> </a:t>
            </a:r>
            <a:r>
              <a:rPr lang="en-US" dirty="0" err="1"/>
              <a:t>성공적으로</a:t>
            </a:r>
            <a:r>
              <a:rPr lang="en-US" dirty="0"/>
              <a:t> </a:t>
            </a:r>
            <a:r>
              <a:rPr lang="en-US" dirty="0" err="1"/>
              <a:t>적용한</a:t>
            </a:r>
            <a:r>
              <a:rPr lang="en-US" dirty="0"/>
              <a:t> </a:t>
            </a:r>
            <a:r>
              <a:rPr lang="en-US" dirty="0" err="1"/>
              <a:t>전문가</a:t>
            </a:r>
            <a:r>
              <a:rPr lang="en-US" dirty="0"/>
              <a:t> </a:t>
            </a:r>
            <a:r>
              <a:rPr lang="en-US" dirty="0" err="1"/>
              <a:t>시스템은</a:t>
            </a:r>
            <a:r>
              <a:rPr lang="en-US" dirty="0"/>
              <a:t> </a:t>
            </a:r>
            <a:r>
              <a:rPr lang="en-US" dirty="0" err="1"/>
              <a:t>인간의</a:t>
            </a:r>
            <a:r>
              <a:rPr lang="en-US" dirty="0"/>
              <a:t> </a:t>
            </a:r>
            <a:r>
              <a:rPr lang="en-US" dirty="0" err="1"/>
              <a:t>의사</a:t>
            </a:r>
            <a:r>
              <a:rPr lang="en-US" dirty="0"/>
              <a:t> </a:t>
            </a:r>
            <a:r>
              <a:rPr lang="en-US" dirty="0" err="1"/>
              <a:t>결정</a:t>
            </a:r>
            <a:r>
              <a:rPr lang="en-US" dirty="0"/>
              <a:t> </a:t>
            </a:r>
            <a:r>
              <a:rPr lang="en-US" dirty="0" err="1"/>
              <a:t>과정을</a:t>
            </a:r>
            <a:r>
              <a:rPr lang="en-US" dirty="0"/>
              <a:t> </a:t>
            </a:r>
            <a:r>
              <a:rPr lang="en-US" dirty="0" err="1"/>
              <a:t>모방</a:t>
            </a:r>
            <a:endParaRPr dirty="0"/>
          </a:p>
          <a:p>
            <a:pPr marL="228600" lvl="0" indent="-111125" algn="l" rtl="0">
              <a:lnSpc>
                <a:spcPct val="120000"/>
              </a:lnSpc>
              <a:spcBef>
                <a:spcPts val="1000"/>
              </a:spcBef>
              <a:spcAft>
                <a:spcPts val="0"/>
              </a:spcAft>
              <a:buSzPts val="2000"/>
              <a:buNone/>
            </a:pPr>
            <a:endParaRPr dirty="0"/>
          </a:p>
          <a:p>
            <a:pPr marL="0" lvl="0" indent="0" algn="l" rtl="0">
              <a:lnSpc>
                <a:spcPct val="120000"/>
              </a:lnSpc>
              <a:spcBef>
                <a:spcPts val="1000"/>
              </a:spcBef>
              <a:spcAft>
                <a:spcPts val="0"/>
              </a:spcAft>
              <a:buSzPts val="2200"/>
              <a:buNone/>
            </a:pPr>
            <a:endParaRPr sz="2200" dirty="0"/>
          </a:p>
          <a:p>
            <a:pPr marL="0" lvl="0" indent="0" algn="l" rtl="0">
              <a:lnSpc>
                <a:spcPct val="120000"/>
              </a:lnSpc>
              <a:spcBef>
                <a:spcPts val="1000"/>
              </a:spcBef>
              <a:spcAft>
                <a:spcPts val="0"/>
              </a:spcAft>
              <a:buSzPts val="2200"/>
              <a:buNone/>
            </a:pPr>
            <a:r>
              <a:rPr lang="en-US" sz="2200" b="1" dirty="0"/>
              <a:t>After Deep Learning</a:t>
            </a:r>
            <a:endParaRPr dirty="0"/>
          </a:p>
          <a:p>
            <a:pPr marL="228600" lvl="0" indent="-238125" algn="l" rtl="0">
              <a:lnSpc>
                <a:spcPct val="120000"/>
              </a:lnSpc>
              <a:spcBef>
                <a:spcPts val="1000"/>
              </a:spcBef>
              <a:spcAft>
                <a:spcPts val="0"/>
              </a:spcAft>
              <a:buSzPts val="2000"/>
              <a:buChar char="•"/>
            </a:pPr>
            <a:r>
              <a:rPr lang="en-US" dirty="0" err="1"/>
              <a:t>오늘날</a:t>
            </a:r>
            <a:r>
              <a:rPr lang="en-US" dirty="0"/>
              <a:t> </a:t>
            </a:r>
            <a:r>
              <a:rPr lang="en-US" dirty="0" err="1"/>
              <a:t>인공</a:t>
            </a:r>
            <a:r>
              <a:rPr lang="en-US" dirty="0"/>
              <a:t> </a:t>
            </a:r>
            <a:r>
              <a:rPr lang="en-US" dirty="0" err="1"/>
              <a:t>지능에는</a:t>
            </a:r>
            <a:r>
              <a:rPr lang="en-US" dirty="0"/>
              <a:t> </a:t>
            </a:r>
            <a:r>
              <a:rPr lang="en-US" dirty="0" err="1"/>
              <a:t>인공</a:t>
            </a:r>
            <a:r>
              <a:rPr lang="en-US" dirty="0"/>
              <a:t> </a:t>
            </a:r>
            <a:r>
              <a:rPr lang="en-US" dirty="0" err="1"/>
              <a:t>지능과</a:t>
            </a:r>
            <a:r>
              <a:rPr lang="en-US" dirty="0"/>
              <a:t> </a:t>
            </a:r>
            <a:r>
              <a:rPr lang="en-US" dirty="0" err="1"/>
              <a:t>함께</a:t>
            </a:r>
            <a:r>
              <a:rPr lang="en-US" dirty="0"/>
              <a:t> </a:t>
            </a:r>
            <a:r>
              <a:rPr lang="en-US" dirty="0" err="1"/>
              <a:t>자주</a:t>
            </a:r>
            <a:r>
              <a:rPr lang="en-US" dirty="0"/>
              <a:t> </a:t>
            </a:r>
            <a:r>
              <a:rPr lang="en-US" dirty="0" err="1"/>
              <a:t>언급되는</a:t>
            </a:r>
            <a:r>
              <a:rPr lang="en-US" dirty="0"/>
              <a:t> </a:t>
            </a:r>
            <a:r>
              <a:rPr lang="en-US" dirty="0" err="1"/>
              <a:t>기계</a:t>
            </a:r>
            <a:r>
              <a:rPr lang="en-US" dirty="0"/>
              <a:t> </a:t>
            </a:r>
            <a:r>
              <a:rPr lang="en-US" dirty="0" err="1"/>
              <a:t>학습</a:t>
            </a:r>
            <a:r>
              <a:rPr lang="en-US" dirty="0"/>
              <a:t> 및 딥 </a:t>
            </a:r>
            <a:r>
              <a:rPr lang="en-US" dirty="0" err="1"/>
              <a:t>러닝</a:t>
            </a:r>
            <a:r>
              <a:rPr lang="en-US" dirty="0"/>
              <a:t> </a:t>
            </a:r>
            <a:r>
              <a:rPr lang="en-US" dirty="0" err="1"/>
              <a:t>분야를</a:t>
            </a:r>
            <a:r>
              <a:rPr lang="en-US" dirty="0"/>
              <a:t> </a:t>
            </a:r>
            <a:r>
              <a:rPr lang="en-US" dirty="0" err="1"/>
              <a:t>총칭</a:t>
            </a:r>
            <a:endParaRPr dirty="0"/>
          </a:p>
          <a:p>
            <a:pPr marL="228600" lvl="0" indent="-238125" algn="l" rtl="0">
              <a:lnSpc>
                <a:spcPct val="120000"/>
              </a:lnSpc>
              <a:spcBef>
                <a:spcPts val="1000"/>
              </a:spcBef>
              <a:spcAft>
                <a:spcPts val="0"/>
              </a:spcAft>
              <a:buSzPts val="2000"/>
              <a:buChar char="•"/>
            </a:pPr>
            <a:r>
              <a:rPr lang="en-US" dirty="0" err="1"/>
              <a:t>입력</a:t>
            </a:r>
            <a:r>
              <a:rPr lang="en-US" dirty="0"/>
              <a:t> </a:t>
            </a:r>
            <a:r>
              <a:rPr lang="en-US" dirty="0" err="1"/>
              <a:t>데이터를</a:t>
            </a:r>
            <a:r>
              <a:rPr lang="en-US" dirty="0"/>
              <a:t> </a:t>
            </a:r>
            <a:r>
              <a:rPr lang="en-US" dirty="0" err="1"/>
              <a:t>기반으로</a:t>
            </a:r>
            <a:r>
              <a:rPr lang="en-US" dirty="0"/>
              <a:t> </a:t>
            </a:r>
            <a:r>
              <a:rPr lang="en-US" dirty="0" err="1"/>
              <a:t>예측</a:t>
            </a:r>
            <a:r>
              <a:rPr lang="en-US" dirty="0"/>
              <a:t> </a:t>
            </a:r>
            <a:r>
              <a:rPr lang="en-US" dirty="0" err="1"/>
              <a:t>또는</a:t>
            </a:r>
            <a:r>
              <a:rPr lang="en-US" dirty="0"/>
              <a:t> </a:t>
            </a:r>
            <a:r>
              <a:rPr lang="en-US" dirty="0" err="1"/>
              <a:t>분류를</a:t>
            </a:r>
            <a:r>
              <a:rPr lang="en-US" dirty="0"/>
              <a:t> </a:t>
            </a:r>
            <a:r>
              <a:rPr lang="en-US" dirty="0" err="1"/>
              <a:t>수행하는</a:t>
            </a:r>
            <a:r>
              <a:rPr lang="en-US" dirty="0"/>
              <a:t> AI </a:t>
            </a:r>
            <a:r>
              <a:rPr lang="en-US" dirty="0" err="1"/>
              <a:t>알고리즘으로</a:t>
            </a:r>
            <a:r>
              <a:rPr lang="en-US" dirty="0"/>
              <a:t> </a:t>
            </a:r>
            <a:r>
              <a:rPr lang="en-US" dirty="0" err="1"/>
              <a:t>구성</a:t>
            </a:r>
            <a:endParaRPr dirty="0"/>
          </a:p>
          <a:p>
            <a:pPr marL="228600" lvl="0" indent="-238125" algn="l" rtl="0">
              <a:lnSpc>
                <a:spcPct val="120000"/>
              </a:lnSpc>
              <a:spcBef>
                <a:spcPts val="1000"/>
              </a:spcBef>
              <a:spcAft>
                <a:spcPts val="0"/>
              </a:spcAft>
              <a:buSzPts val="2000"/>
              <a:buChar char="•"/>
            </a:pPr>
            <a:r>
              <a:rPr lang="en-US" dirty="0" err="1"/>
              <a:t>머신</a:t>
            </a:r>
            <a:r>
              <a:rPr lang="en-US" dirty="0"/>
              <a:t> </a:t>
            </a:r>
            <a:r>
              <a:rPr lang="en-US" dirty="0" err="1"/>
              <a:t>러닝은</a:t>
            </a:r>
            <a:r>
              <a:rPr lang="en-US" dirty="0"/>
              <a:t> Expert(</a:t>
            </a:r>
            <a:r>
              <a:rPr lang="en-US" dirty="0" err="1"/>
              <a:t>전문가</a:t>
            </a:r>
            <a:r>
              <a:rPr lang="en-US" dirty="0"/>
              <a:t>) </a:t>
            </a:r>
            <a:r>
              <a:rPr lang="en-US" dirty="0" err="1"/>
              <a:t>시스템의</a:t>
            </a:r>
            <a:r>
              <a:rPr lang="en-US" dirty="0"/>
              <a:t> </a:t>
            </a:r>
            <a:r>
              <a:rPr lang="en-US" dirty="0" err="1"/>
              <a:t>품질을</a:t>
            </a:r>
            <a:r>
              <a:rPr lang="en-US" dirty="0"/>
              <a:t> </a:t>
            </a:r>
            <a:r>
              <a:rPr lang="en-US" dirty="0" err="1"/>
              <a:t>개선하고</a:t>
            </a:r>
            <a:r>
              <a:rPr lang="en-US" dirty="0"/>
              <a:t> 더 </a:t>
            </a:r>
            <a:r>
              <a:rPr lang="en-US" dirty="0" err="1"/>
              <a:t>쉽게</a:t>
            </a:r>
            <a:r>
              <a:rPr lang="en-US" dirty="0"/>
              <a:t> </a:t>
            </a:r>
            <a:r>
              <a:rPr lang="en-US" dirty="0" err="1"/>
              <a:t>만들</a:t>
            </a:r>
            <a:r>
              <a:rPr lang="en-US" dirty="0"/>
              <a:t> 수 </a:t>
            </a:r>
            <a:r>
              <a:rPr lang="en-US" dirty="0" err="1"/>
              <a:t>있도록</a:t>
            </a:r>
            <a:r>
              <a:rPr lang="en-US" dirty="0"/>
              <a:t> </a:t>
            </a:r>
            <a:r>
              <a:rPr lang="en-US" dirty="0" err="1"/>
              <a:t>발전</a:t>
            </a:r>
            <a:endParaRPr dirty="0"/>
          </a:p>
          <a:p>
            <a:pPr marL="0" lvl="0" indent="0" algn="l" rtl="0">
              <a:lnSpc>
                <a:spcPct val="150000"/>
              </a:lnSpc>
              <a:spcBef>
                <a:spcPts val="1000"/>
              </a:spcBef>
              <a:spcAft>
                <a:spcPts val="0"/>
              </a:spcAft>
              <a:buClr>
                <a:srgbClr val="B71E42"/>
              </a:buClr>
              <a:buSzPts val="1400"/>
              <a:buNone/>
            </a:pPr>
            <a:endParaRPr sz="1400" dirty="0"/>
          </a:p>
        </p:txBody>
      </p:sp>
      <p:sp>
        <p:nvSpPr>
          <p:cNvPr id="132" name="Google Shape;132;p5"/>
          <p:cNvSpPr/>
          <p:nvPr/>
        </p:nvSpPr>
        <p:spPr>
          <a:xfrm>
            <a:off x="4984595" y="3100040"/>
            <a:ext cx="1728439" cy="836340"/>
          </a:xfrm>
          <a:prstGeom prst="downArrow">
            <a:avLst>
              <a:gd name="adj1" fmla="val 50000"/>
              <a:gd name="adj2" fmla="val 50000"/>
            </a:avLst>
          </a:prstGeom>
          <a:solidFill>
            <a:schemeClr val="accent1"/>
          </a:solidFill>
          <a:ln w="15875" cap="flat" cmpd="sng">
            <a:solidFill>
              <a:srgbClr val="8515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6"/>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인공지능의 종류(TYPE) </a:t>
            </a:r>
            <a:endParaRPr/>
          </a:p>
        </p:txBody>
      </p:sp>
      <p:sp>
        <p:nvSpPr>
          <p:cNvPr id="138" name="Google Shape;138;p6"/>
          <p:cNvSpPr txBox="1">
            <a:spLocks noGrp="1"/>
          </p:cNvSpPr>
          <p:nvPr>
            <p:ph type="body" idx="1"/>
          </p:nvPr>
        </p:nvSpPr>
        <p:spPr>
          <a:xfrm>
            <a:off x="860566" y="1502774"/>
            <a:ext cx="5071884" cy="455070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20000"/>
              </a:lnSpc>
              <a:spcBef>
                <a:spcPts val="0"/>
              </a:spcBef>
              <a:spcAft>
                <a:spcPts val="0"/>
              </a:spcAft>
              <a:buSzPts val="2400"/>
              <a:buNone/>
            </a:pPr>
            <a:r>
              <a:rPr lang="en-US" sz="2400" b="1"/>
              <a:t>Weak AI</a:t>
            </a:r>
            <a:endParaRPr/>
          </a:p>
          <a:p>
            <a:pPr marL="228600" lvl="0" indent="-228600" algn="l" rtl="0">
              <a:lnSpc>
                <a:spcPct val="120000"/>
              </a:lnSpc>
              <a:spcBef>
                <a:spcPts val="1000"/>
              </a:spcBef>
              <a:spcAft>
                <a:spcPts val="0"/>
              </a:spcAft>
              <a:buSzPts val="2000"/>
              <a:buChar char="•"/>
            </a:pPr>
            <a:r>
              <a:rPr lang="en-US"/>
              <a:t>Narrow AI 또는 Artificial Narrow Intelligence(ANI)라고도 하며 특정 작업을 수행하도록 훈련된 AI</a:t>
            </a:r>
            <a:endParaRPr/>
          </a:p>
          <a:p>
            <a:pPr marL="228600" lvl="0" indent="-228600" algn="l" rtl="0">
              <a:lnSpc>
                <a:spcPct val="120000"/>
              </a:lnSpc>
              <a:spcBef>
                <a:spcPts val="1000"/>
              </a:spcBef>
              <a:spcAft>
                <a:spcPts val="0"/>
              </a:spcAft>
              <a:buSzPts val="2000"/>
              <a:buChar char="•"/>
            </a:pPr>
            <a:r>
              <a:rPr lang="en-US"/>
              <a:t>요즘 우리를 둘러싼 대부분의 AI를 구동하는 기술들 </a:t>
            </a:r>
            <a:endParaRPr/>
          </a:p>
          <a:p>
            <a:pPr marL="228600" lvl="0" indent="-228600" algn="l" rtl="0">
              <a:lnSpc>
                <a:spcPct val="120000"/>
              </a:lnSpc>
              <a:spcBef>
                <a:spcPts val="1000"/>
              </a:spcBef>
              <a:spcAft>
                <a:spcPts val="0"/>
              </a:spcAft>
              <a:buSzPts val="2000"/>
              <a:buChar char="•"/>
            </a:pPr>
            <a:r>
              <a:rPr lang="en-US"/>
              <a:t>‘Narrow’는 이러한 유형의 AI가 약하기 때문에 더 정확한 설명</a:t>
            </a:r>
            <a:endParaRPr/>
          </a:p>
          <a:p>
            <a:pPr marL="228600" lvl="0" indent="-228600" algn="l" rtl="0">
              <a:lnSpc>
                <a:spcPct val="120000"/>
              </a:lnSpc>
              <a:spcBef>
                <a:spcPts val="1000"/>
              </a:spcBef>
              <a:spcAft>
                <a:spcPts val="0"/>
              </a:spcAft>
              <a:buSzPts val="2000"/>
              <a:buChar char="•"/>
            </a:pPr>
            <a:r>
              <a:rPr lang="en-US"/>
              <a:t> Apple의 Siri, Amazon의 Alexa, IBM Watson 및 자율주행 차량과 같은 일부 강력한 애플리케이션을 지원</a:t>
            </a:r>
            <a:endParaRPr sz="1400"/>
          </a:p>
        </p:txBody>
      </p:sp>
      <p:sp>
        <p:nvSpPr>
          <p:cNvPr id="139" name="Google Shape;139;p6"/>
          <p:cNvSpPr txBox="1"/>
          <p:nvPr/>
        </p:nvSpPr>
        <p:spPr>
          <a:xfrm>
            <a:off x="6259552" y="1502774"/>
            <a:ext cx="5594194" cy="4550705"/>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120000"/>
              </a:lnSpc>
              <a:spcBef>
                <a:spcPts val="0"/>
              </a:spcBef>
              <a:spcAft>
                <a:spcPts val="0"/>
              </a:spcAft>
              <a:buClr>
                <a:schemeClr val="accent1"/>
              </a:buClr>
              <a:buSzPct val="100000"/>
              <a:buFont typeface="Arial"/>
              <a:buNone/>
            </a:pPr>
            <a:r>
              <a:rPr lang="en-US" sz="2800" b="1" dirty="0">
                <a:solidFill>
                  <a:schemeClr val="dk1"/>
                </a:solidFill>
                <a:latin typeface="Gill Sans"/>
                <a:ea typeface="Gill Sans"/>
                <a:cs typeface="Gill Sans"/>
                <a:sym typeface="Gill Sans"/>
              </a:rPr>
              <a:t>Strong AI</a:t>
            </a:r>
            <a:endParaRPr dirty="0"/>
          </a:p>
          <a:p>
            <a:pPr marL="228600" marR="0" lvl="0" indent="-228600" algn="l" rtl="0">
              <a:lnSpc>
                <a:spcPct val="120000"/>
              </a:lnSpc>
              <a:spcBef>
                <a:spcPts val="1000"/>
              </a:spcBef>
              <a:spcAft>
                <a:spcPts val="0"/>
              </a:spcAft>
              <a:buClr>
                <a:schemeClr val="accent1"/>
              </a:buClr>
              <a:buSzPct val="100000"/>
              <a:buFont typeface="Arial"/>
              <a:buChar char="•"/>
            </a:pPr>
            <a:r>
              <a:rPr lang="en-US" sz="2000" dirty="0" err="1">
                <a:solidFill>
                  <a:schemeClr val="dk1"/>
                </a:solidFill>
                <a:latin typeface="Gill Sans"/>
                <a:ea typeface="Gill Sans"/>
                <a:cs typeface="Gill Sans"/>
                <a:sym typeface="Gill Sans"/>
              </a:rPr>
              <a:t>강력한</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AI는</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일반</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인공</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지능</a:t>
            </a:r>
            <a:r>
              <a:rPr lang="en-US" sz="2000" dirty="0">
                <a:solidFill>
                  <a:schemeClr val="dk1"/>
                </a:solidFill>
                <a:latin typeface="Gill Sans"/>
                <a:ea typeface="Gill Sans"/>
                <a:cs typeface="Gill Sans"/>
                <a:sym typeface="Gill Sans"/>
              </a:rPr>
              <a:t>(AGI: Artificial General Intelligence)과 </a:t>
            </a:r>
            <a:r>
              <a:rPr lang="en-US" sz="2000" dirty="0" err="1">
                <a:solidFill>
                  <a:schemeClr val="dk1"/>
                </a:solidFill>
                <a:latin typeface="Gill Sans"/>
                <a:ea typeface="Gill Sans"/>
                <a:cs typeface="Gill Sans"/>
                <a:sym typeface="Gill Sans"/>
              </a:rPr>
              <a:t>슈퍼</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인공</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지능</a:t>
            </a:r>
            <a:r>
              <a:rPr lang="en-US" sz="2000" dirty="0">
                <a:solidFill>
                  <a:schemeClr val="dk1"/>
                </a:solidFill>
                <a:latin typeface="Gill Sans"/>
                <a:ea typeface="Gill Sans"/>
                <a:cs typeface="Gill Sans"/>
                <a:sym typeface="Gill Sans"/>
              </a:rPr>
              <a:t>(ASI: Artificial Super Intelligence)</a:t>
            </a:r>
            <a:r>
              <a:rPr lang="en-US" sz="2000" dirty="0" err="1">
                <a:solidFill>
                  <a:schemeClr val="dk1"/>
                </a:solidFill>
                <a:latin typeface="Gill Sans"/>
                <a:ea typeface="Gill Sans"/>
                <a:cs typeface="Gill Sans"/>
                <a:sym typeface="Gill Sans"/>
              </a:rPr>
              <a:t>으로</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구성됩니다</a:t>
            </a:r>
            <a:r>
              <a:rPr lang="en-US" sz="2000" dirty="0">
                <a:solidFill>
                  <a:schemeClr val="dk1"/>
                </a:solidFill>
                <a:latin typeface="Gill Sans"/>
                <a:ea typeface="Gill Sans"/>
                <a:cs typeface="Gill Sans"/>
                <a:sym typeface="Gill Sans"/>
              </a:rPr>
              <a:t>. </a:t>
            </a:r>
            <a:endParaRPr dirty="0"/>
          </a:p>
          <a:p>
            <a:pPr marL="228600" marR="0" lvl="0" indent="-228600" algn="l" rtl="0">
              <a:lnSpc>
                <a:spcPct val="120000"/>
              </a:lnSpc>
              <a:spcBef>
                <a:spcPts val="1000"/>
              </a:spcBef>
              <a:spcAft>
                <a:spcPts val="0"/>
              </a:spcAft>
              <a:buClr>
                <a:schemeClr val="accent1"/>
              </a:buClr>
              <a:buSzPct val="100000"/>
              <a:buFont typeface="Arial"/>
              <a:buChar char="•"/>
            </a:pPr>
            <a:r>
              <a:rPr lang="en-US" sz="2000" dirty="0" err="1">
                <a:solidFill>
                  <a:schemeClr val="dk1"/>
                </a:solidFill>
                <a:latin typeface="Gill Sans"/>
                <a:ea typeface="Gill Sans"/>
                <a:cs typeface="Gill Sans"/>
                <a:sym typeface="Gill Sans"/>
              </a:rPr>
              <a:t>일반</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인공</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지능</a:t>
            </a:r>
            <a:r>
              <a:rPr lang="en-US" sz="2000" dirty="0">
                <a:solidFill>
                  <a:schemeClr val="dk1"/>
                </a:solidFill>
                <a:latin typeface="Gill Sans"/>
                <a:ea typeface="Gill Sans"/>
                <a:cs typeface="Gill Sans"/>
                <a:sym typeface="Gill Sans"/>
              </a:rPr>
              <a:t>(AGI) </a:t>
            </a:r>
            <a:r>
              <a:rPr lang="en-US" sz="2000" dirty="0" err="1">
                <a:solidFill>
                  <a:schemeClr val="dk1"/>
                </a:solidFill>
                <a:latin typeface="Gill Sans"/>
                <a:ea typeface="Gill Sans"/>
                <a:cs typeface="Gill Sans"/>
                <a:sym typeface="Gill Sans"/>
              </a:rPr>
              <a:t>또는</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일반</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AI는</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기계가</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인간과</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동등한</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지능을</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가질</a:t>
            </a:r>
            <a:r>
              <a:rPr lang="en-US" sz="2000" dirty="0">
                <a:solidFill>
                  <a:schemeClr val="dk1"/>
                </a:solidFill>
                <a:latin typeface="Gill Sans"/>
                <a:ea typeface="Gill Sans"/>
                <a:cs typeface="Gill Sans"/>
                <a:sym typeface="Gill Sans"/>
              </a:rPr>
              <a:t> 수 </a:t>
            </a:r>
            <a:r>
              <a:rPr lang="en-US" sz="2000" dirty="0" err="1">
                <a:solidFill>
                  <a:schemeClr val="dk1"/>
                </a:solidFill>
                <a:latin typeface="Gill Sans"/>
                <a:ea typeface="Gill Sans"/>
                <a:cs typeface="Gill Sans"/>
                <a:sym typeface="Gill Sans"/>
              </a:rPr>
              <a:t>있는</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이론적</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형태의</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AI로</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문제를</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해결하고</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학습하고</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미래를</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계획할</a:t>
            </a:r>
            <a:r>
              <a:rPr lang="en-US" sz="2000" dirty="0">
                <a:solidFill>
                  <a:schemeClr val="dk1"/>
                </a:solidFill>
                <a:latin typeface="Gill Sans"/>
                <a:ea typeface="Gill Sans"/>
                <a:cs typeface="Gill Sans"/>
                <a:sym typeface="Gill Sans"/>
              </a:rPr>
              <a:t> 수 </a:t>
            </a:r>
            <a:r>
              <a:rPr lang="en-US" sz="2000" dirty="0" err="1">
                <a:solidFill>
                  <a:schemeClr val="dk1"/>
                </a:solidFill>
                <a:latin typeface="Gill Sans"/>
                <a:ea typeface="Gill Sans"/>
                <a:cs typeface="Gill Sans"/>
                <a:sym typeface="Gill Sans"/>
              </a:rPr>
              <a:t>있는</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자의식을</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가질</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것으로</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기대</a:t>
            </a:r>
            <a:endParaRPr sz="2000" dirty="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ct val="100000"/>
              <a:buFont typeface="Arial"/>
              <a:buChar char="•"/>
            </a:pPr>
            <a:r>
              <a:rPr lang="en-US" sz="2000" dirty="0" err="1">
                <a:solidFill>
                  <a:schemeClr val="dk1"/>
                </a:solidFill>
                <a:latin typeface="Gill Sans"/>
                <a:ea typeface="Gill Sans"/>
                <a:cs typeface="Gill Sans"/>
                <a:sym typeface="Gill Sans"/>
              </a:rPr>
              <a:t>슈퍼</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인공</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지능</a:t>
            </a:r>
            <a:r>
              <a:rPr lang="en-US" sz="2000" dirty="0">
                <a:solidFill>
                  <a:schemeClr val="dk1"/>
                </a:solidFill>
                <a:latin typeface="Gill Sans"/>
                <a:ea typeface="Gill Sans"/>
                <a:cs typeface="Gill Sans"/>
                <a:sym typeface="Gill Sans"/>
              </a:rPr>
              <a:t>(ASI)은 </a:t>
            </a:r>
            <a:r>
              <a:rPr lang="en-US" sz="2000" dirty="0" err="1">
                <a:solidFill>
                  <a:schemeClr val="dk1"/>
                </a:solidFill>
                <a:latin typeface="Gill Sans"/>
                <a:ea typeface="Gill Sans"/>
                <a:cs typeface="Gill Sans"/>
                <a:sym typeface="Gill Sans"/>
              </a:rPr>
              <a:t>인간</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두뇌의</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지능과</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능력을</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능가하는</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것으로</a:t>
            </a:r>
            <a:r>
              <a:rPr lang="en-US" sz="2000" dirty="0">
                <a:solidFill>
                  <a:schemeClr val="dk1"/>
                </a:solidFill>
                <a:latin typeface="Gill Sans"/>
                <a:ea typeface="Gill Sans"/>
                <a:cs typeface="Gill Sans"/>
                <a:sym typeface="Gill Sans"/>
              </a:rPr>
              <a:t> </a:t>
            </a:r>
            <a:r>
              <a:rPr lang="en-US" sz="2000" dirty="0" err="1">
                <a:solidFill>
                  <a:schemeClr val="dk1"/>
                </a:solidFill>
                <a:latin typeface="Gill Sans"/>
                <a:ea typeface="Gill Sans"/>
                <a:cs typeface="Gill Sans"/>
                <a:sym typeface="Gill Sans"/>
              </a:rPr>
              <a:t>예상</a:t>
            </a:r>
            <a:endParaRPr sz="2000" dirty="0">
              <a:solidFill>
                <a:schemeClr val="dk1"/>
              </a:solidFill>
              <a:latin typeface="Gill Sans"/>
              <a:ea typeface="Gill Sans"/>
              <a:cs typeface="Gill Sans"/>
              <a:sym typeface="Gill Sans"/>
            </a:endParaRPr>
          </a:p>
          <a:p>
            <a:pPr marL="228600" marR="0" lvl="0" indent="-228600" algn="l" rtl="0">
              <a:lnSpc>
                <a:spcPct val="120000"/>
              </a:lnSpc>
              <a:spcBef>
                <a:spcPts val="1000"/>
              </a:spcBef>
              <a:spcAft>
                <a:spcPts val="0"/>
              </a:spcAft>
              <a:buClr>
                <a:schemeClr val="accent1"/>
              </a:buClr>
              <a:buSzPct val="100000"/>
              <a:buFont typeface="Arial"/>
              <a:buChar char="•"/>
            </a:pPr>
            <a:r>
              <a:rPr lang="en-US" sz="2000" dirty="0">
                <a:solidFill>
                  <a:schemeClr val="dk1"/>
                </a:solidFill>
                <a:latin typeface="Gill Sans"/>
                <a:ea typeface="Gill Sans"/>
                <a:cs typeface="Gill Sans"/>
                <a:sym typeface="Gill Sans"/>
              </a:rPr>
              <a:t>2001 A space odyssey (</a:t>
            </a:r>
            <a:r>
              <a:rPr lang="en-US" sz="2000" u="sng" dirty="0">
                <a:solidFill>
                  <a:schemeClr val="dk1"/>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https://youtu.be/ARJ8cAGm6JE</a:t>
            </a:r>
            <a:r>
              <a:rPr lang="en-US" sz="2000" dirty="0">
                <a:solidFill>
                  <a:schemeClr val="dk1"/>
                </a:solidFill>
                <a:latin typeface="Gill Sans"/>
                <a:ea typeface="Gill Sans"/>
                <a:cs typeface="Gill Sans"/>
                <a:sym typeface="Gill Sans"/>
              </a:rPr>
              <a:t>)</a:t>
            </a:r>
            <a:endParaRPr dirty="0"/>
          </a:p>
          <a:p>
            <a:pPr marL="0" marR="0" lvl="0" indent="0" algn="l" rtl="0">
              <a:lnSpc>
                <a:spcPct val="150000"/>
              </a:lnSpc>
              <a:spcBef>
                <a:spcPts val="1000"/>
              </a:spcBef>
              <a:spcAft>
                <a:spcPts val="0"/>
              </a:spcAft>
              <a:buClr>
                <a:srgbClr val="B71E42"/>
              </a:buClr>
              <a:buSzPct val="100000"/>
              <a:buFont typeface="Arial"/>
              <a:buNone/>
            </a:pPr>
            <a:endParaRPr sz="1400" dirty="0">
              <a:solidFill>
                <a:schemeClr val="dk1"/>
              </a:solidFill>
              <a:latin typeface="Gill Sans"/>
              <a:ea typeface="Gill Sans"/>
              <a:cs typeface="Gill Sans"/>
              <a:sym typeface="Gill Sans"/>
            </a:endParaRPr>
          </a:p>
        </p:txBody>
      </p:sp>
      <p:cxnSp>
        <p:nvCxnSpPr>
          <p:cNvPr id="140" name="Google Shape;140;p6"/>
          <p:cNvCxnSpPr/>
          <p:nvPr/>
        </p:nvCxnSpPr>
        <p:spPr>
          <a:xfrm>
            <a:off x="5932450" y="1583473"/>
            <a:ext cx="0" cy="4464000"/>
          </a:xfrm>
          <a:prstGeom prst="straightConnector1">
            <a:avLst/>
          </a:prstGeom>
          <a:noFill/>
          <a:ln w="47625" cap="flat" cmpd="sng">
            <a:solidFill>
              <a:schemeClr val="dk1"/>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7"/>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FROM MACHINE LEARNING TO DEEP LEARNING </a:t>
            </a:r>
            <a:endParaRPr/>
          </a:p>
        </p:txBody>
      </p:sp>
      <p:pic>
        <p:nvPicPr>
          <p:cNvPr id="146" name="Google Shape;146;p7"/>
          <p:cNvPicPr preferRelativeResize="0">
            <a:picLocks noGrp="1"/>
          </p:cNvPicPr>
          <p:nvPr>
            <p:ph type="body" idx="1"/>
          </p:nvPr>
        </p:nvPicPr>
        <p:blipFill rotWithShape="1">
          <a:blip r:embed="rId3">
            <a:alphaModFix/>
          </a:blip>
          <a:srcRect/>
          <a:stretch/>
        </p:blipFill>
        <p:spPr>
          <a:xfrm>
            <a:off x="1348965" y="1884556"/>
            <a:ext cx="4369595" cy="3947532"/>
          </a:xfrm>
          <a:prstGeom prst="rect">
            <a:avLst/>
          </a:prstGeom>
          <a:noFill/>
          <a:ln>
            <a:noFill/>
          </a:ln>
        </p:spPr>
      </p:pic>
      <p:sp>
        <p:nvSpPr>
          <p:cNvPr id="147" name="Google Shape;147;p7"/>
          <p:cNvSpPr txBox="1"/>
          <p:nvPr/>
        </p:nvSpPr>
        <p:spPr>
          <a:xfrm>
            <a:off x="6259552" y="1502774"/>
            <a:ext cx="5594194" cy="4550705"/>
          </a:xfrm>
          <a:prstGeom prst="rect">
            <a:avLst/>
          </a:prstGeom>
          <a:noFill/>
          <a:ln>
            <a:noFill/>
          </a:ln>
        </p:spPr>
        <p:txBody>
          <a:bodyPr spcFirstLastPara="1" wrap="square" lIns="91425" tIns="45700" rIns="91425" bIns="45700" anchor="t" anchorCtr="0">
            <a:normAutofit fontScale="55000" lnSpcReduction="20000"/>
          </a:bodyPr>
          <a:lstStyle/>
          <a:p>
            <a:pPr marL="0" marR="0" lvl="0" indent="0" algn="l" rtl="0">
              <a:lnSpc>
                <a:spcPct val="120000"/>
              </a:lnSpc>
              <a:spcBef>
                <a:spcPts val="0"/>
              </a:spcBef>
              <a:spcAft>
                <a:spcPts val="0"/>
              </a:spcAft>
              <a:buClr>
                <a:schemeClr val="accent1"/>
              </a:buClr>
              <a:buSzPct val="100000"/>
              <a:buFont typeface="Arial"/>
              <a:buNone/>
            </a:pPr>
            <a:r>
              <a:rPr lang="en-US" sz="4400">
                <a:solidFill>
                  <a:schemeClr val="dk1"/>
                </a:solidFill>
                <a:latin typeface="Gill Sans"/>
                <a:ea typeface="Gill Sans"/>
                <a:cs typeface="Gill Sans"/>
                <a:sym typeface="Gill Sans"/>
              </a:rPr>
              <a:t>AI &gt; Machine Learning &gt; Deep Learning</a:t>
            </a:r>
            <a:endParaRPr/>
          </a:p>
          <a:p>
            <a:pPr marL="0" marR="0" lvl="0" indent="0" algn="l" rtl="0">
              <a:lnSpc>
                <a:spcPct val="120000"/>
              </a:lnSpc>
              <a:spcBef>
                <a:spcPts val="1000"/>
              </a:spcBef>
              <a:spcAft>
                <a:spcPts val="0"/>
              </a:spcAft>
              <a:buClr>
                <a:schemeClr val="accent1"/>
              </a:buClr>
              <a:buSzPct val="100000"/>
              <a:buFont typeface="Arial"/>
              <a:buNone/>
            </a:pPr>
            <a:r>
              <a:rPr lang="en-US" sz="2800">
                <a:solidFill>
                  <a:schemeClr val="dk1"/>
                </a:solidFill>
                <a:latin typeface="Gill Sans"/>
                <a:ea typeface="Gill Sans"/>
                <a:cs typeface="Gill Sans"/>
                <a:sym typeface="Gill Sans"/>
              </a:rPr>
              <a:t>딥 러닝과 머신 러닝이 다른 방식은 각 알고리즘이 학습하는 방식에 있습니다. </a:t>
            </a:r>
            <a:endParaRPr/>
          </a:p>
          <a:p>
            <a:pPr marL="0" marR="0" lvl="0" indent="0" algn="l" rtl="0">
              <a:lnSpc>
                <a:spcPct val="120000"/>
              </a:lnSpc>
              <a:spcBef>
                <a:spcPts val="1000"/>
              </a:spcBef>
              <a:spcAft>
                <a:spcPts val="0"/>
              </a:spcAft>
              <a:buClr>
                <a:schemeClr val="accent1"/>
              </a:buClr>
              <a:buSzPct val="100000"/>
              <a:buFont typeface="Arial"/>
              <a:buNone/>
            </a:pPr>
            <a:r>
              <a:rPr lang="en-US" sz="2800">
                <a:solidFill>
                  <a:schemeClr val="dk1"/>
                </a:solidFill>
                <a:latin typeface="Gill Sans"/>
                <a:ea typeface="Gill Sans"/>
                <a:cs typeface="Gill Sans"/>
                <a:sym typeface="Gill Sans"/>
              </a:rPr>
              <a:t>"딥" 머신 러닝은 지도 학습이라고도 하는 레이블이 지정된 데이터 세트를 사용하여 알고리즘에 정보를 제공할 수 있지만 레이블이 </a:t>
            </a:r>
            <a:r>
              <a:rPr lang="en-US" sz="2800" b="1">
                <a:solidFill>
                  <a:schemeClr val="dk1"/>
                </a:solidFill>
                <a:latin typeface="Gill Sans"/>
                <a:ea typeface="Gill Sans"/>
                <a:cs typeface="Gill Sans"/>
                <a:sym typeface="Gill Sans"/>
              </a:rPr>
              <a:t>지정된 데이터 세트가 반드시 필요한 것은 아닙니다</a:t>
            </a:r>
            <a:r>
              <a:rPr lang="en-US" sz="2800">
                <a:solidFill>
                  <a:schemeClr val="dk1"/>
                </a:solidFill>
                <a:latin typeface="Gill Sans"/>
                <a:ea typeface="Gill Sans"/>
                <a:cs typeface="Gill Sans"/>
                <a:sym typeface="Gill Sans"/>
              </a:rPr>
              <a:t>. 딥 러닝은 구조화되지 않은 데이터를 원시 형식(예: 텍스트, 이미지)으로 수집할 수 있으며 다양한 데이터 범주를 서로 구별하는 기능 집합을 자동으로 결정할 수 있습니다. 이것은 필요한 인간 개입의 일부를 제거하고 더 큰 데이터 세트의 사용을 가능하게 합니다. 위의 동일한 MIT 강의에서 </a:t>
            </a:r>
            <a:r>
              <a:rPr lang="en-US" sz="2800" b="1">
                <a:solidFill>
                  <a:schemeClr val="dk1"/>
                </a:solidFill>
                <a:latin typeface="Gill Sans"/>
                <a:ea typeface="Gill Sans"/>
                <a:cs typeface="Gill Sans"/>
                <a:sym typeface="Gill Sans"/>
              </a:rPr>
              <a:t>Lex Fridman</a:t>
            </a:r>
            <a:r>
              <a:rPr lang="en-US" sz="2800">
                <a:solidFill>
                  <a:schemeClr val="dk1"/>
                </a:solidFill>
                <a:latin typeface="Gill Sans"/>
                <a:ea typeface="Gill Sans"/>
                <a:cs typeface="Gill Sans"/>
                <a:sym typeface="Gill Sans"/>
              </a:rPr>
              <a:t>이 언급한 것처럼 딥 러닝을 </a:t>
            </a:r>
            <a:r>
              <a:rPr lang="en-US" sz="2800" b="1">
                <a:solidFill>
                  <a:schemeClr val="dk1"/>
                </a:solidFill>
                <a:latin typeface="Gill Sans"/>
                <a:ea typeface="Gill Sans"/>
                <a:cs typeface="Gill Sans"/>
                <a:sym typeface="Gill Sans"/>
              </a:rPr>
              <a:t>"확장 가능한 기계 학습</a:t>
            </a:r>
            <a:r>
              <a:rPr lang="en-US" sz="2800">
                <a:solidFill>
                  <a:schemeClr val="dk1"/>
                </a:solidFill>
                <a:latin typeface="Gill Sans"/>
                <a:ea typeface="Gill Sans"/>
                <a:cs typeface="Gill Sans"/>
                <a:sym typeface="Gill Sans"/>
              </a:rPr>
              <a:t>"으로 생각할 수 있습니다. </a:t>
            </a:r>
            <a:endParaRPr/>
          </a:p>
          <a:p>
            <a:pPr marL="0" marR="0" lvl="0" indent="0" algn="l" rtl="0">
              <a:lnSpc>
                <a:spcPct val="120000"/>
              </a:lnSpc>
              <a:spcBef>
                <a:spcPts val="1000"/>
              </a:spcBef>
              <a:spcAft>
                <a:spcPts val="0"/>
              </a:spcAft>
              <a:buClr>
                <a:schemeClr val="accent1"/>
              </a:buClr>
              <a:buSzPct val="100000"/>
              <a:buFont typeface="Arial"/>
              <a:buNone/>
            </a:pPr>
            <a:r>
              <a:rPr lang="en-US" sz="2800">
                <a:solidFill>
                  <a:schemeClr val="dk1"/>
                </a:solidFill>
                <a:latin typeface="Gill Sans"/>
                <a:ea typeface="Gill Sans"/>
                <a:cs typeface="Gill Sans"/>
                <a:sym typeface="Gill Sans"/>
              </a:rPr>
              <a:t>머신 러닝은 학습을 위한 </a:t>
            </a:r>
            <a:r>
              <a:rPr lang="en-US" sz="2800" b="1">
                <a:solidFill>
                  <a:schemeClr val="dk1"/>
                </a:solidFill>
                <a:latin typeface="Gill Sans"/>
                <a:ea typeface="Gill Sans"/>
                <a:cs typeface="Gill Sans"/>
                <a:sym typeface="Gill Sans"/>
              </a:rPr>
              <a:t>인간 개입에 더 많이 의존</a:t>
            </a:r>
            <a:r>
              <a:rPr lang="en-US" sz="2800">
                <a:solidFill>
                  <a:schemeClr val="dk1"/>
                </a:solidFill>
                <a:latin typeface="Gill Sans"/>
                <a:ea typeface="Gill Sans"/>
                <a:cs typeface="Gill Sans"/>
                <a:sym typeface="Gill Sans"/>
              </a:rPr>
              <a:t>합니다. 인간 전문가는 데이터 입력 간의 차이점을 이해하기 위해 기능 집합을 결정하며 일반적으로 학습하려면 더 구조화된 데이터가 필요합니다.</a:t>
            </a:r>
            <a:endParaRPr sz="1400">
              <a:solidFill>
                <a:schemeClr val="dk1"/>
              </a:solidFill>
              <a:latin typeface="Gill Sans"/>
              <a:ea typeface="Gill Sans"/>
              <a:cs typeface="Gill Sans"/>
              <a:sym typeface="Gill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DEEP NEURAL NETWORK </a:t>
            </a:r>
            <a:endParaRPr/>
          </a:p>
        </p:txBody>
      </p:sp>
      <p:sp>
        <p:nvSpPr>
          <p:cNvPr id="153" name="Google Shape;153;p8"/>
          <p:cNvSpPr txBox="1"/>
          <p:nvPr/>
        </p:nvSpPr>
        <p:spPr>
          <a:xfrm>
            <a:off x="7098849" y="1792087"/>
            <a:ext cx="5093151" cy="2651345"/>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chemeClr val="accent1"/>
              </a:buClr>
              <a:buSzPts val="4400"/>
              <a:buFont typeface="Arial"/>
              <a:buNone/>
            </a:pPr>
            <a:endParaRPr sz="4400">
              <a:solidFill>
                <a:schemeClr val="dk1"/>
              </a:solidFill>
              <a:latin typeface="Gill Sans"/>
              <a:ea typeface="Gill Sans"/>
              <a:cs typeface="Gill Sans"/>
              <a:sym typeface="Gill Sans"/>
            </a:endParaRPr>
          </a:p>
        </p:txBody>
      </p:sp>
      <p:pic>
        <p:nvPicPr>
          <p:cNvPr id="154" name="Google Shape;154;p8"/>
          <p:cNvPicPr preferRelativeResize="0"/>
          <p:nvPr/>
        </p:nvPicPr>
        <p:blipFill rotWithShape="1">
          <a:blip r:embed="rId3">
            <a:alphaModFix/>
          </a:blip>
          <a:srcRect/>
          <a:stretch/>
        </p:blipFill>
        <p:spPr>
          <a:xfrm>
            <a:off x="1100864" y="1696050"/>
            <a:ext cx="6588451" cy="3979919"/>
          </a:xfrm>
          <a:prstGeom prst="rect">
            <a:avLst/>
          </a:prstGeom>
          <a:noFill/>
          <a:ln>
            <a:noFill/>
          </a:ln>
        </p:spPr>
      </p:pic>
      <p:sp>
        <p:nvSpPr>
          <p:cNvPr id="155" name="Google Shape;155;p8"/>
          <p:cNvSpPr txBox="1"/>
          <p:nvPr/>
        </p:nvSpPr>
        <p:spPr>
          <a:xfrm>
            <a:off x="7886045" y="2786763"/>
            <a:ext cx="3696629"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i="1">
              <a:solidFill>
                <a:schemeClr val="dk1"/>
              </a:solidFill>
              <a:latin typeface="Gill Sans"/>
              <a:ea typeface="Gill Sans"/>
              <a:cs typeface="Gill Sans"/>
              <a:sym typeface="Gill Sans"/>
            </a:endParaRPr>
          </a:p>
          <a:p>
            <a:pPr marL="0" marR="0" lvl="0" indent="0" algn="l" rtl="0">
              <a:spcBef>
                <a:spcPts val="0"/>
              </a:spcBef>
              <a:spcAft>
                <a:spcPts val="0"/>
              </a:spcAft>
              <a:buNone/>
            </a:pPr>
            <a:r>
              <a:rPr lang="en-US" sz="1800" b="1" i="1">
                <a:solidFill>
                  <a:srgbClr val="000000"/>
                </a:solidFill>
                <a:latin typeface="Gill Sans"/>
                <a:ea typeface="Gill Sans"/>
                <a:cs typeface="Gill Sans"/>
                <a:sym typeface="Gill Sans"/>
              </a:rPr>
              <a:t>딥 러닝의 부상은 AI 시스템 구축과 관련된 수동 작업을 줄여 주기 때문에 최근 몇 년 동안 AI에서 가장 중요한 혁신 중 하나 </a:t>
            </a:r>
            <a:endParaRPr sz="1800" b="1" i="1">
              <a:solidFill>
                <a:srgbClr val="000000"/>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159"/>
        <p:cNvGrpSpPr/>
        <p:nvPr/>
      </p:nvGrpSpPr>
      <p:grpSpPr>
        <a:xfrm>
          <a:off x="0" y="0"/>
          <a:ext cx="0" cy="0"/>
          <a:chOff x="0" y="0"/>
          <a:chExt cx="0" cy="0"/>
        </a:xfrm>
      </p:grpSpPr>
      <p:sp>
        <p:nvSpPr>
          <p:cNvPr id="160" name="Google Shape;160;p9"/>
          <p:cNvSpPr txBox="1">
            <a:spLocks noGrp="1"/>
          </p:cNvSpPr>
          <p:nvPr>
            <p:ph type="title"/>
          </p:nvPr>
        </p:nvSpPr>
        <p:spPr>
          <a:xfrm>
            <a:off x="1451579" y="804520"/>
            <a:ext cx="9603275" cy="587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en-US"/>
              <a:t>A.I APPLICATION (응용분야)</a:t>
            </a:r>
            <a:endParaRPr/>
          </a:p>
        </p:txBody>
      </p:sp>
      <p:sp>
        <p:nvSpPr>
          <p:cNvPr id="161" name="Google Shape;161;p9"/>
          <p:cNvSpPr txBox="1"/>
          <p:nvPr/>
        </p:nvSpPr>
        <p:spPr>
          <a:xfrm>
            <a:off x="7098849" y="1792087"/>
            <a:ext cx="5093151" cy="2651345"/>
          </a:xfrm>
          <a:prstGeom prst="rect">
            <a:avLst/>
          </a:prstGeom>
          <a:noFill/>
          <a:ln>
            <a:noFill/>
          </a:ln>
        </p:spPr>
        <p:txBody>
          <a:bodyPr spcFirstLastPara="1" wrap="square" lIns="91425" tIns="45700" rIns="91425" bIns="45700" anchor="t" anchorCtr="0">
            <a:normAutofit/>
          </a:bodyPr>
          <a:lstStyle/>
          <a:p>
            <a:pPr marL="0" marR="0" lvl="0" indent="0" algn="l" rtl="0">
              <a:lnSpc>
                <a:spcPct val="120000"/>
              </a:lnSpc>
              <a:spcBef>
                <a:spcPts val="0"/>
              </a:spcBef>
              <a:spcAft>
                <a:spcPts val="0"/>
              </a:spcAft>
              <a:buClr>
                <a:schemeClr val="accent1"/>
              </a:buClr>
              <a:buSzPts val="4400"/>
              <a:buFont typeface="Arial"/>
              <a:buNone/>
            </a:pPr>
            <a:endParaRPr sz="4400">
              <a:solidFill>
                <a:schemeClr val="dk1"/>
              </a:solidFill>
              <a:latin typeface="Gill Sans"/>
              <a:ea typeface="Gill Sans"/>
              <a:cs typeface="Gill Sans"/>
              <a:sym typeface="Gill Sans"/>
            </a:endParaRPr>
          </a:p>
        </p:txBody>
      </p:sp>
      <p:sp>
        <p:nvSpPr>
          <p:cNvPr id="162" name="Google Shape;162;p9"/>
          <p:cNvSpPr txBox="1"/>
          <p:nvPr/>
        </p:nvSpPr>
        <p:spPr>
          <a:xfrm>
            <a:off x="1137146" y="1391656"/>
            <a:ext cx="9487554" cy="35702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i="1">
              <a:solidFill>
                <a:schemeClr val="dk1"/>
              </a:solidFill>
              <a:latin typeface="Gill Sans"/>
              <a:ea typeface="Gill Sans"/>
              <a:cs typeface="Gill Sans"/>
              <a:sym typeface="Gill Sans"/>
            </a:endParaRPr>
          </a:p>
          <a:p>
            <a:pPr marL="285750" marR="0" lvl="0" indent="-285750" algn="l" rtl="0">
              <a:spcBef>
                <a:spcPts val="0"/>
              </a:spcBef>
              <a:spcAft>
                <a:spcPts val="0"/>
              </a:spcAft>
              <a:buClr>
                <a:srgbClr val="C00000"/>
              </a:buClr>
              <a:buSzPts val="2000"/>
              <a:buFont typeface="Arial"/>
              <a:buChar char="•"/>
            </a:pPr>
            <a:r>
              <a:rPr lang="en-US" sz="2000" b="1">
                <a:solidFill>
                  <a:srgbClr val="000000"/>
                </a:solidFill>
                <a:latin typeface="Gill Sans"/>
                <a:ea typeface="Gill Sans"/>
                <a:cs typeface="Gill Sans"/>
                <a:sym typeface="Gill Sans"/>
              </a:rPr>
              <a:t>Speech recognition:  </a:t>
            </a:r>
            <a:r>
              <a:rPr lang="en-US" sz="2000">
                <a:solidFill>
                  <a:srgbClr val="000000"/>
                </a:solidFill>
                <a:latin typeface="Gill Sans"/>
                <a:ea typeface="Gill Sans"/>
                <a:cs typeface="Gill Sans"/>
                <a:sym typeface="Gill Sans"/>
              </a:rPr>
              <a:t>자동 음성 인식(ASR), 컴퓨터 음성 인식 또는 음성 대 텍스트라고도 하며 자연어 처리(NLP)를 사용하여 인간의 음성을 서면 형식으로 번역하는 기능입니다. 많은 모바일 장치는 음성 검색을 수행하기 위해 시스템에 음성 인식을 통합합니다. Siri 또는 문자 메시지에 대한 접근성 개선</a:t>
            </a:r>
            <a:endParaRPr sz="2000">
              <a:solidFill>
                <a:srgbClr val="000000"/>
              </a:solidFill>
              <a:latin typeface="Gill Sans"/>
              <a:ea typeface="Gill Sans"/>
              <a:cs typeface="Gill Sans"/>
              <a:sym typeface="Gill Sans"/>
            </a:endParaRPr>
          </a:p>
          <a:p>
            <a:pPr marL="0" marR="0" lvl="0" indent="0" algn="l" rtl="0">
              <a:spcBef>
                <a:spcPts val="0"/>
              </a:spcBef>
              <a:spcAft>
                <a:spcPts val="0"/>
              </a:spcAft>
              <a:buNone/>
            </a:pPr>
            <a:endParaRPr sz="2000" b="1">
              <a:solidFill>
                <a:srgbClr val="000000"/>
              </a:solidFill>
              <a:latin typeface="Gill Sans"/>
              <a:ea typeface="Gill Sans"/>
              <a:cs typeface="Gill Sans"/>
              <a:sym typeface="Gill Sans"/>
            </a:endParaRPr>
          </a:p>
          <a:p>
            <a:pPr marL="285750" marR="0" lvl="0" indent="-285750" algn="l" rtl="0">
              <a:spcBef>
                <a:spcPts val="0"/>
              </a:spcBef>
              <a:spcAft>
                <a:spcPts val="0"/>
              </a:spcAft>
              <a:buClr>
                <a:srgbClr val="C00000"/>
              </a:buClr>
              <a:buSzPts val="1800"/>
              <a:buFont typeface="Arial"/>
              <a:buChar char="•"/>
            </a:pPr>
            <a:r>
              <a:rPr lang="en-US" sz="1800" b="1">
                <a:solidFill>
                  <a:schemeClr val="dk1"/>
                </a:solidFill>
                <a:latin typeface="Gill Sans"/>
                <a:ea typeface="Gill Sans"/>
                <a:cs typeface="Gill Sans"/>
                <a:sym typeface="Gill Sans"/>
              </a:rPr>
              <a:t>Customer service:  </a:t>
            </a:r>
            <a:r>
              <a:rPr lang="en-US" sz="1800">
                <a:solidFill>
                  <a:schemeClr val="dk1"/>
                </a:solidFill>
                <a:latin typeface="Gill Sans"/>
                <a:ea typeface="Gill Sans"/>
                <a:cs typeface="Gill Sans"/>
                <a:sym typeface="Gill Sans"/>
              </a:rPr>
              <a:t>온라인 챗봇은 고객 여정에서 상담원을 대체하여 웹사이트와 소셜 미디어 플랫폼 전반에서 고객 참여에 대한 생각을 바꾸고 있습니다. 챗봇은 배송과 같은 주제에 대한 자주 묻는 질문(FAQ)에 답변하거나 사용자에게 맞춤화된 조언, 제품 교차 판매 또는 제안 크기를 제공합니다. 예에는 전자상거래 사이트의 가상 에이전트가 포함됩니다. Slack 및 Facebook Messenger를 사용하는 메시징 봇; 가상 비서 및 음성 비서가 일반적으로 수행하는 작업</a:t>
            </a:r>
            <a:endParaRPr sz="1800">
              <a:solidFill>
                <a:schemeClr val="dk1"/>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name="갤러리">
  <a:themeElements>
    <a:clrScheme name="갤러리">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3649</Words>
  <Application>Microsoft Office PowerPoint</Application>
  <PresentationFormat>와이드스크린</PresentationFormat>
  <Paragraphs>238</Paragraphs>
  <Slides>44</Slides>
  <Notes>44</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44</vt:i4>
      </vt:variant>
    </vt:vector>
  </HeadingPairs>
  <TitlesOfParts>
    <vt:vector size="50" baseType="lpstr">
      <vt:lpstr>Wingdings</vt:lpstr>
      <vt:lpstr>Gill Sans</vt:lpstr>
      <vt:lpstr>Noto Sans Symbols</vt:lpstr>
      <vt:lpstr>굴림</vt:lpstr>
      <vt:lpstr>Arial</vt:lpstr>
      <vt:lpstr>갤러리</vt:lpstr>
      <vt:lpstr>인공지능 소개 및 역사</vt:lpstr>
      <vt:lpstr>인공지능의 역사</vt:lpstr>
      <vt:lpstr>인공지능의 정의 </vt:lpstr>
      <vt:lpstr>인공지능의 정의 </vt:lpstr>
      <vt:lpstr>인공지능의 발전  </vt:lpstr>
      <vt:lpstr>인공지능의 종류(TYPE) </vt:lpstr>
      <vt:lpstr>FROM MACHINE LEARNING TO DEEP LEARNING </vt:lpstr>
      <vt:lpstr>DEEP NEURAL NETWORK </vt:lpstr>
      <vt:lpstr>A.I APPLICATION (응용분야)</vt:lpstr>
      <vt:lpstr>A.I APPLICATION (응용분야)</vt:lpstr>
      <vt:lpstr>A.I HISTORY</vt:lpstr>
      <vt:lpstr>AI의 미래 </vt:lpstr>
      <vt:lpstr>AI는인간의 정보 인식 방법을 모방</vt:lpstr>
      <vt:lpstr>인공지능의 정보인식(NEURON) 단위 </vt:lpstr>
      <vt:lpstr>ARTIFICIAL NEURON (퍼셉트론 PERCEPTRON)</vt:lpstr>
      <vt:lpstr>AI의 인식 방식</vt:lpstr>
      <vt:lpstr>DEEP LEARNING 발전</vt:lpstr>
      <vt:lpstr>DEEP LEARNING 현 수준</vt:lpstr>
      <vt:lpstr>AI 핵심 ALGORITHM &amp; LEARNING METHOD</vt:lpstr>
      <vt:lpstr>MACHINE LEARNING 태동</vt:lpstr>
      <vt:lpstr>MACHINE LEARNING 필요성 &amp; 정의</vt:lpstr>
      <vt:lpstr>MACHINE LEARNING 구분</vt:lpstr>
      <vt:lpstr>SUPERVISED - REGRESSION</vt:lpstr>
      <vt:lpstr>SUPERVISED - CLASSIFICATION</vt:lpstr>
      <vt:lpstr>SUPERVISED - CLASSIFICATION</vt:lpstr>
      <vt:lpstr>UNSUPERVISED – CLUSTERING</vt:lpstr>
      <vt:lpstr>UNSUPERVISED – DIMENSIONALITY REDUCTION</vt:lpstr>
      <vt:lpstr>REINFORCEMENT LEARNING</vt:lpstr>
      <vt:lpstr>MACHINE LEARNING 해결 과제</vt:lpstr>
      <vt:lpstr>MACHINE LEARNING 한계 – COST (오차) </vt:lpstr>
      <vt:lpstr>MACHINE LEARNING 발전 현황</vt:lpstr>
      <vt:lpstr>AI 발전 - DEEP LEARNING </vt:lpstr>
      <vt:lpstr>DEEP LEARNING 어떻게 가능한가?</vt:lpstr>
      <vt:lpstr>DEEP LEARNING 발전 </vt:lpstr>
      <vt:lpstr>DEEP LEARNING 발전 </vt:lpstr>
      <vt:lpstr>DEEP LEARNING – CNN</vt:lpstr>
      <vt:lpstr>DEEP LEARNING - RNN</vt:lpstr>
      <vt:lpstr>DEEP LEARNING 기술 응용 분야</vt:lpstr>
      <vt:lpstr>DEEP LEARNING 해결과제</vt:lpstr>
      <vt:lpstr>자율주행 정의</vt:lpstr>
      <vt:lpstr>자율주행차와 인공지능 기술</vt:lpstr>
      <vt:lpstr>NATURAL LANGUAGE PROCESS (자연어 처리)</vt:lpstr>
      <vt:lpstr>NATURAL LANGUAGE PROCESS (자연어 처리) 방법</vt:lpstr>
      <vt:lpstr>GOOGLE BERT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인공지능 개론</dc:title>
  <dc:creator>LEE JAESUNG</dc:creator>
  <cp:lastModifiedBy>LEE JAESUNG</cp:lastModifiedBy>
  <cp:revision>3</cp:revision>
  <dcterms:created xsi:type="dcterms:W3CDTF">2022-07-11T05:52:00Z</dcterms:created>
  <dcterms:modified xsi:type="dcterms:W3CDTF">2023-03-05T01:22:54Z</dcterms:modified>
</cp:coreProperties>
</file>